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3.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75" r:id="rId2"/>
    <p:sldId id="292" r:id="rId3"/>
    <p:sldId id="368" r:id="rId4"/>
    <p:sldId id="295" r:id="rId5"/>
    <p:sldId id="333" r:id="rId6"/>
    <p:sldId id="336" r:id="rId7"/>
    <p:sldId id="302" r:id="rId8"/>
    <p:sldId id="338" r:id="rId9"/>
    <p:sldId id="357" r:id="rId10"/>
    <p:sldId id="369" r:id="rId11"/>
    <p:sldId id="343" r:id="rId12"/>
    <p:sldId id="314" r:id="rId13"/>
    <p:sldId id="322" r:id="rId14"/>
    <p:sldId id="346" r:id="rId15"/>
    <p:sldId id="316" r:id="rId16"/>
    <p:sldId id="355" r:id="rId17"/>
    <p:sldId id="354" r:id="rId18"/>
    <p:sldId id="358" r:id="rId19"/>
  </p:sldIdLst>
  <p:sldSz cx="9144000" cy="6858000" type="screen4x3"/>
  <p:notesSz cx="6858000" cy="9144000"/>
  <p:custDataLst>
    <p:tags r:id="rId20"/>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88F4AC"/>
    <a:srgbClr val="9999FF"/>
    <a:srgbClr val="0000FF"/>
    <a:srgbClr val="FF99CC"/>
    <a:srgbClr val="FFFFCC"/>
    <a:srgbClr val="FF0066"/>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7308" autoAdjust="0"/>
    <p:restoredTop sz="94660"/>
  </p:normalViewPr>
  <p:slideViewPr>
    <p:cSldViewPr>
      <p:cViewPr varScale="1">
        <p:scale>
          <a:sx n="64" d="100"/>
          <a:sy n="64" d="100"/>
        </p:scale>
        <p:origin x="-55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16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D026C65-6FA8-4B8A-973F-723B93570E8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1C85E24-4383-4872-9E88-3FFEC3A7E34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7ABE2F8-9BF7-4396-B2C4-F478DF394B89}"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31A72C49-5373-4ABB-B0AE-FEEA7F0B6368}"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3B880007-1D05-4800-AA32-ED3232EFC66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4F569CC-EC45-411F-BF3C-4C3E8824914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16683A6-315A-4AAE-86CE-FBB336542EA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85C98E9-3B36-4925-BA2F-612B6E91967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63ED3A7-DFDC-40FC-AB17-478950BF8EE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C0502BC-4975-4E93-8614-71E16B25D6F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94A4172-1F3D-4D21-8112-1026BDE127B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992D84B-DF68-4BC7-AD19-0B4242AE9CC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E6505D5-DA78-438D-B465-2AA9F2E6A97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75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752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752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752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7B11030-F948-494B-A86E-8FAA63703CA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1" name="Rectangle 3"/>
          <p:cNvSpPr>
            <a:spLocks noGrp="1" noChangeArrowheads="1"/>
          </p:cNvSpPr>
          <p:nvPr>
            <p:ph type="body" idx="1"/>
          </p:nvPr>
        </p:nvSpPr>
        <p:spPr>
          <a:xfrm>
            <a:off x="457200" y="838200"/>
            <a:ext cx="8229600" cy="3429000"/>
          </a:xfrm>
        </p:spPr>
        <p:txBody>
          <a:bodyPr/>
          <a:lstStyle/>
          <a:p>
            <a:pPr algn="just">
              <a:buFontTx/>
              <a:buNone/>
            </a:pPr>
            <a:r>
              <a:rPr lang="en-US">
                <a:latin typeface="VNI-Brush" pitchFamily="2" charset="0"/>
              </a:rPr>
              <a:t>  </a:t>
            </a:r>
            <a:r>
              <a:rPr lang="en-US" b="1"/>
              <a:t>Trong trồng trọt nói chung, trong lâm nghiệp nói riêng, việc tạo cây giống tốt đóng vai trò rất quan trọng. Vậy làm thế nào để có cây giống tốt. Bài học hôm nay sẽ giới thiệu khâu đầu tiên, đó là làm đất để gieo ươm cây cây rừng.</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457200" y="274638"/>
            <a:ext cx="8229600" cy="792162"/>
          </a:xfrm>
        </p:spPr>
        <p:txBody>
          <a:bodyPr/>
          <a:lstStyle/>
          <a:p>
            <a:r>
              <a:rPr lang="en-US"/>
              <a:t>Một số mô hình vườn ươm</a:t>
            </a:r>
          </a:p>
        </p:txBody>
      </p:sp>
      <p:pic>
        <p:nvPicPr>
          <p:cNvPr id="179204" name="Picture 4" descr="vuon uom 6"/>
          <p:cNvPicPr>
            <a:picLocks noChangeAspect="1" noChangeArrowheads="1"/>
          </p:cNvPicPr>
          <p:nvPr/>
        </p:nvPicPr>
        <p:blipFill>
          <a:blip r:embed="rId2"/>
          <a:srcRect/>
          <a:stretch>
            <a:fillRect/>
          </a:stretch>
        </p:blipFill>
        <p:spPr bwMode="auto">
          <a:xfrm>
            <a:off x="0" y="1066800"/>
            <a:ext cx="4038600" cy="2663825"/>
          </a:xfrm>
          <a:prstGeom prst="rect">
            <a:avLst/>
          </a:prstGeom>
          <a:noFill/>
        </p:spPr>
      </p:pic>
      <p:pic>
        <p:nvPicPr>
          <p:cNvPr id="179205" name="Picture 5" descr="vuom uom1"/>
          <p:cNvPicPr>
            <a:picLocks noChangeAspect="1" noChangeArrowheads="1"/>
          </p:cNvPicPr>
          <p:nvPr/>
        </p:nvPicPr>
        <p:blipFill>
          <a:blip r:embed="rId3"/>
          <a:srcRect/>
          <a:stretch>
            <a:fillRect/>
          </a:stretch>
        </p:blipFill>
        <p:spPr bwMode="auto">
          <a:xfrm>
            <a:off x="5334000" y="1066800"/>
            <a:ext cx="3810000" cy="2852738"/>
          </a:xfrm>
          <a:prstGeom prst="rect">
            <a:avLst/>
          </a:prstGeom>
          <a:noFill/>
        </p:spPr>
      </p:pic>
      <p:pic>
        <p:nvPicPr>
          <p:cNvPr id="179206" name="Picture 6" descr="vuom uom4"/>
          <p:cNvPicPr>
            <a:picLocks noChangeAspect="1" noChangeArrowheads="1"/>
          </p:cNvPicPr>
          <p:nvPr/>
        </p:nvPicPr>
        <p:blipFill>
          <a:blip r:embed="rId4"/>
          <a:srcRect/>
          <a:stretch>
            <a:fillRect/>
          </a:stretch>
        </p:blipFill>
        <p:spPr bwMode="auto">
          <a:xfrm>
            <a:off x="5410200" y="4060825"/>
            <a:ext cx="3733800" cy="2797175"/>
          </a:xfrm>
          <a:prstGeom prst="rect">
            <a:avLst/>
          </a:prstGeom>
          <a:noFill/>
        </p:spPr>
      </p:pic>
      <p:pic>
        <p:nvPicPr>
          <p:cNvPr id="179207" name="Picture 7" descr="vuon uom 2"/>
          <p:cNvPicPr>
            <a:picLocks noChangeAspect="1" noChangeArrowheads="1"/>
          </p:cNvPicPr>
          <p:nvPr/>
        </p:nvPicPr>
        <p:blipFill>
          <a:blip r:embed="rId5"/>
          <a:srcRect/>
          <a:stretch>
            <a:fillRect/>
          </a:stretch>
        </p:blipFill>
        <p:spPr bwMode="auto">
          <a:xfrm>
            <a:off x="0" y="4041775"/>
            <a:ext cx="4038600" cy="28162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179204"/>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nodeType="clickEffect">
                                  <p:stCondLst>
                                    <p:cond delay="0"/>
                                  </p:stCondLst>
                                  <p:childTnLst>
                                    <p:animScale>
                                      <p:cBhvr>
                                        <p:cTn id="10" dur="2000" fill="hold"/>
                                        <p:tgtEl>
                                          <p:spTgt spid="179205"/>
                                        </p:tgtEl>
                                      </p:cBhvr>
                                      <p:by x="150000" y="150000"/>
                                    </p:animScale>
                                  </p:childTnLst>
                                </p:cTn>
                              </p:par>
                            </p:childTnLst>
                          </p:cTn>
                        </p:par>
                      </p:childTnLst>
                    </p:cTn>
                  </p:par>
                  <p:par>
                    <p:cTn id="11" fill="hold">
                      <p:stCondLst>
                        <p:cond delay="indefinite"/>
                      </p:stCondLst>
                      <p:childTnLst>
                        <p:par>
                          <p:cTn id="12" fill="hold">
                            <p:stCondLst>
                              <p:cond delay="0"/>
                            </p:stCondLst>
                            <p:childTnLst>
                              <p:par>
                                <p:cTn id="13" presetID="6" presetClass="emph" presetSubtype="0" fill="hold" nodeType="clickEffect">
                                  <p:stCondLst>
                                    <p:cond delay="0"/>
                                  </p:stCondLst>
                                  <p:childTnLst>
                                    <p:animScale>
                                      <p:cBhvr>
                                        <p:cTn id="14" dur="2000" fill="hold"/>
                                        <p:tgtEl>
                                          <p:spTgt spid="179206"/>
                                        </p:tgtEl>
                                      </p:cBhvr>
                                      <p:by x="150000" y="150000"/>
                                    </p:animScale>
                                  </p:childTnLst>
                                </p:cTn>
                              </p:par>
                            </p:childTnLst>
                          </p:cTn>
                        </p:par>
                      </p:childTnLst>
                    </p:cTn>
                  </p:par>
                  <p:par>
                    <p:cTn id="15" fill="hold">
                      <p:stCondLst>
                        <p:cond delay="indefinite"/>
                      </p:stCondLst>
                      <p:childTnLst>
                        <p:par>
                          <p:cTn id="16" fill="hold">
                            <p:stCondLst>
                              <p:cond delay="0"/>
                            </p:stCondLst>
                            <p:childTnLst>
                              <p:par>
                                <p:cTn id="17" presetID="6" presetClass="emph" presetSubtype="0" fill="hold" nodeType="clickEffect">
                                  <p:stCondLst>
                                    <p:cond delay="0"/>
                                  </p:stCondLst>
                                  <p:childTnLst>
                                    <p:animScale>
                                      <p:cBhvr>
                                        <p:cTn id="18" dur="2000" fill="hold"/>
                                        <p:tgtEl>
                                          <p:spTgt spid="17920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02" name="Picture 2" descr="untitled"/>
          <p:cNvPicPr>
            <a:picLocks noChangeAspect="1" noChangeArrowheads="1"/>
          </p:cNvPicPr>
          <p:nvPr/>
        </p:nvPicPr>
        <p:blipFill>
          <a:blip r:embed="rId2"/>
          <a:srcRect/>
          <a:stretch>
            <a:fillRect/>
          </a:stretch>
        </p:blipFill>
        <p:spPr bwMode="auto">
          <a:xfrm>
            <a:off x="0" y="0"/>
            <a:ext cx="9144000" cy="5791200"/>
          </a:xfrm>
          <a:prstGeom prst="rect">
            <a:avLst/>
          </a:prstGeom>
          <a:noFill/>
        </p:spPr>
      </p:pic>
      <p:sp>
        <p:nvSpPr>
          <p:cNvPr id="153603" name="Rectangle 3"/>
          <p:cNvSpPr>
            <a:spLocks noChangeArrowheads="1"/>
          </p:cNvSpPr>
          <p:nvPr/>
        </p:nvSpPr>
        <p:spPr bwMode="auto">
          <a:xfrm>
            <a:off x="685800" y="5867400"/>
            <a:ext cx="8305800" cy="609600"/>
          </a:xfrm>
          <a:prstGeom prst="rect">
            <a:avLst/>
          </a:prstGeom>
          <a:noFill/>
          <a:ln w="9525">
            <a:noFill/>
            <a:miter lim="800000"/>
            <a:headEnd/>
            <a:tailEnd/>
          </a:ln>
          <a:effectLst/>
        </p:spPr>
        <p:txBody>
          <a:bodyPr lIns="71689" tIns="35844" rIns="71689" bIns="35844" anchor="ctr"/>
          <a:lstStyle/>
          <a:p>
            <a:pPr algn="ctr"/>
            <a:r>
              <a:rPr lang="en-US" sz="2800" b="1">
                <a:solidFill>
                  <a:srgbClr val="FF0066"/>
                </a:solidFill>
              </a:rPr>
              <a:t>Em hãy mô tả đặc điểm của đất lâm nghiệp trong bức ảnh này</a:t>
            </a:r>
          </a:p>
        </p:txBody>
      </p:sp>
      <p:pic>
        <p:nvPicPr>
          <p:cNvPr id="153604" name="Picture 4" descr="co dai"/>
          <p:cNvPicPr>
            <a:picLocks noChangeAspect="1" noChangeArrowheads="1"/>
          </p:cNvPicPr>
          <p:nvPr/>
        </p:nvPicPr>
        <p:blipFill>
          <a:blip r:embed="rId3"/>
          <a:srcRect/>
          <a:stretch>
            <a:fillRect/>
          </a:stretch>
        </p:blipFill>
        <p:spPr bwMode="auto">
          <a:xfrm>
            <a:off x="0" y="-1066800"/>
            <a:ext cx="9144000" cy="68580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53602"/>
                                        </p:tgtEl>
                                        <p:attrNameLst>
                                          <p:attrName>style.visibility</p:attrName>
                                        </p:attrNameLst>
                                      </p:cBhvr>
                                      <p:to>
                                        <p:strVal val="visible"/>
                                      </p:to>
                                    </p:set>
                                    <p:animEffect transition="in" filter="box(in)">
                                      <p:cBhvr>
                                        <p:cTn id="7" dur="1000"/>
                                        <p:tgtEl>
                                          <p:spTgt spid="15360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53603">
                                            <p:txEl>
                                              <p:pRg st="0" end="0"/>
                                            </p:txEl>
                                          </p:spTgt>
                                        </p:tgtEl>
                                        <p:attrNameLst>
                                          <p:attrName>style.visibility</p:attrName>
                                        </p:attrNameLst>
                                      </p:cBhvr>
                                      <p:to>
                                        <p:strVal val="visible"/>
                                      </p:to>
                                    </p:set>
                                    <p:animEffect transition="in" filter="diamond(in)">
                                      <p:cBhvr>
                                        <p:cTn id="12" dur="2000"/>
                                        <p:tgtEl>
                                          <p:spTgt spid="15360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xit" presetSubtype="10" fill="hold" nodeType="clickEffect">
                                  <p:stCondLst>
                                    <p:cond delay="0"/>
                                  </p:stCondLst>
                                  <p:childTnLst>
                                    <p:animEffect transition="out" filter="checkerboard(across)">
                                      <p:cBhvr>
                                        <p:cTn id="16" dur="500"/>
                                        <p:tgtEl>
                                          <p:spTgt spid="153602"/>
                                        </p:tgtEl>
                                      </p:cBhvr>
                                    </p:animEffect>
                                    <p:set>
                                      <p:cBhvr>
                                        <p:cTn id="17" dur="1" fill="hold">
                                          <p:stCondLst>
                                            <p:cond delay="499"/>
                                          </p:stCondLst>
                                        </p:cTn>
                                        <p:tgtEl>
                                          <p:spTgt spid="15360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153604"/>
                                        </p:tgtEl>
                                        <p:attrNameLst>
                                          <p:attrName>style.visibility</p:attrName>
                                        </p:attrNameLst>
                                      </p:cBhvr>
                                      <p:to>
                                        <p:strVal val="visible"/>
                                      </p:to>
                                    </p:set>
                                    <p:animEffect transition="in" filter="diamond(in)">
                                      <p:cBhvr>
                                        <p:cTn id="22" dur="2000"/>
                                        <p:tgtEl>
                                          <p:spTgt spid="1536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ChangeArrowheads="1"/>
          </p:cNvSpPr>
          <p:nvPr/>
        </p:nvSpPr>
        <p:spPr bwMode="auto">
          <a:xfrm>
            <a:off x="3352800" y="152400"/>
            <a:ext cx="2209800" cy="381000"/>
          </a:xfrm>
          <a:prstGeom prst="rect">
            <a:avLst/>
          </a:prstGeom>
          <a:noFill/>
          <a:ln w="9525">
            <a:noFill/>
            <a:miter lim="800000"/>
            <a:headEnd/>
            <a:tailEnd/>
          </a:ln>
          <a:effectLst/>
        </p:spPr>
        <p:txBody>
          <a:bodyPr anchor="ctr"/>
          <a:lstStyle/>
          <a:p>
            <a:pPr algn="ctr"/>
            <a:endParaRPr lang="vi-VN" sz="1600" b="1"/>
          </a:p>
        </p:txBody>
      </p:sp>
      <p:pic>
        <p:nvPicPr>
          <p:cNvPr id="131075" name="Picture 3" descr="1"/>
          <p:cNvPicPr>
            <a:picLocks noChangeAspect="1" noChangeArrowheads="1"/>
          </p:cNvPicPr>
          <p:nvPr/>
        </p:nvPicPr>
        <p:blipFill>
          <a:blip r:embed="rId2"/>
          <a:srcRect/>
          <a:stretch>
            <a:fillRect/>
          </a:stretch>
        </p:blipFill>
        <p:spPr bwMode="auto">
          <a:xfrm>
            <a:off x="0" y="1066800"/>
            <a:ext cx="9144000" cy="5791200"/>
          </a:xfrm>
          <a:prstGeom prst="rect">
            <a:avLst/>
          </a:prstGeom>
          <a:noFill/>
        </p:spPr>
      </p:pic>
      <p:sp>
        <p:nvSpPr>
          <p:cNvPr id="131077" name="Rectangle 5"/>
          <p:cNvSpPr>
            <a:spLocks noChangeArrowheads="1"/>
          </p:cNvSpPr>
          <p:nvPr/>
        </p:nvSpPr>
        <p:spPr bwMode="auto">
          <a:xfrm>
            <a:off x="1676400" y="304800"/>
            <a:ext cx="5181600" cy="533400"/>
          </a:xfrm>
          <a:prstGeom prst="rect">
            <a:avLst/>
          </a:prstGeom>
          <a:noFill/>
          <a:ln w="9525">
            <a:noFill/>
            <a:miter lim="800000"/>
            <a:headEnd/>
            <a:tailEnd/>
          </a:ln>
          <a:effectLst/>
        </p:spPr>
        <p:txBody>
          <a:bodyPr wrap="none" anchor="ctr"/>
          <a:lstStyle/>
          <a:p>
            <a:pPr algn="ctr"/>
            <a:endParaRPr lang="en-US" b="1"/>
          </a:p>
          <a:p>
            <a:pPr algn="ctr"/>
            <a:endParaRPr lang="en-US" b="1"/>
          </a:p>
          <a:p>
            <a:pPr algn="ctr"/>
            <a:r>
              <a:rPr lang="en-US" b="1">
                <a:solidFill>
                  <a:schemeClr val="tx2"/>
                </a:solidFill>
              </a:rPr>
              <a:t>BÀI 23: LÀM ĐẤT GIEO ƯƠM CÂY RỪNG</a:t>
            </a:r>
            <a:br>
              <a:rPr lang="en-US" b="1">
                <a:solidFill>
                  <a:schemeClr val="tx2"/>
                </a:solidFill>
              </a:rPr>
            </a:br>
            <a:endParaRPr lang="en-US" b="1">
              <a:solidFill>
                <a:schemeClr val="tx2"/>
              </a:solidFill>
            </a:endParaRPr>
          </a:p>
        </p:txBody>
      </p:sp>
      <p:sp>
        <p:nvSpPr>
          <p:cNvPr id="131081" name="Rectangle 9"/>
          <p:cNvSpPr>
            <a:spLocks noChangeArrowheads="1"/>
          </p:cNvSpPr>
          <p:nvPr/>
        </p:nvSpPr>
        <p:spPr bwMode="auto">
          <a:xfrm>
            <a:off x="685800" y="1371600"/>
            <a:ext cx="4419600" cy="762000"/>
          </a:xfrm>
          <a:prstGeom prst="rect">
            <a:avLst/>
          </a:prstGeom>
          <a:noFill/>
          <a:ln w="9525">
            <a:noFill/>
            <a:miter lim="800000"/>
            <a:headEnd/>
            <a:tailEnd/>
          </a:ln>
          <a:effectLst/>
        </p:spPr>
        <p:txBody>
          <a:bodyPr lIns="71689" tIns="35844" rIns="71689" bIns="35844" anchor="ctr"/>
          <a:lstStyle/>
          <a:p>
            <a:pPr algn="ctr"/>
            <a:r>
              <a:rPr lang="en-US" sz="2400" b="1">
                <a:solidFill>
                  <a:schemeClr val="tx2"/>
                </a:solidFill>
              </a:rPr>
              <a:t>II. Làm đất ươm cây rừng:</a:t>
            </a:r>
            <a:r>
              <a:rPr lang="en-US" sz="2400" b="1"/>
              <a:t> </a:t>
            </a:r>
            <a:br>
              <a:rPr lang="en-US" sz="2400" b="1"/>
            </a:br>
            <a:endParaRPr lang="en-US" sz="2400" b="1"/>
          </a:p>
        </p:txBody>
      </p:sp>
      <p:sp>
        <p:nvSpPr>
          <p:cNvPr id="131083" name="Rectangle 11"/>
          <p:cNvSpPr>
            <a:spLocks noChangeArrowheads="1"/>
          </p:cNvSpPr>
          <p:nvPr/>
        </p:nvSpPr>
        <p:spPr bwMode="auto">
          <a:xfrm>
            <a:off x="990600" y="4419600"/>
            <a:ext cx="7848600" cy="1600200"/>
          </a:xfrm>
          <a:prstGeom prst="rect">
            <a:avLst/>
          </a:prstGeom>
          <a:noFill/>
          <a:ln w="9525">
            <a:noFill/>
            <a:miter lim="800000"/>
            <a:headEnd/>
            <a:tailEnd/>
          </a:ln>
          <a:effectLst/>
        </p:spPr>
        <p:txBody>
          <a:bodyPr lIns="71689" tIns="35844" rIns="71689" bIns="35844" anchor="ctr"/>
          <a:lstStyle/>
          <a:p>
            <a:r>
              <a:rPr lang="en-US" sz="2400" b="1" dirty="0" err="1"/>
              <a:t>Đặc</a:t>
            </a:r>
            <a:r>
              <a:rPr lang="en-US" sz="2400" b="1" dirty="0"/>
              <a:t> </a:t>
            </a:r>
            <a:r>
              <a:rPr lang="en-US" sz="2400" b="1" dirty="0" err="1"/>
              <a:t>điểm</a:t>
            </a:r>
            <a:r>
              <a:rPr lang="en-US" sz="2400" b="1" dirty="0"/>
              <a:t> </a:t>
            </a:r>
            <a:r>
              <a:rPr lang="en-US" sz="2400" b="1" dirty="0" err="1"/>
              <a:t>của</a:t>
            </a:r>
            <a:r>
              <a:rPr lang="en-US" sz="2400" b="1" dirty="0"/>
              <a:t> </a:t>
            </a:r>
            <a:r>
              <a:rPr lang="en-US" sz="2400" b="1" dirty="0" err="1"/>
              <a:t>đất</a:t>
            </a:r>
            <a:r>
              <a:rPr lang="en-US" sz="2400" b="1" dirty="0"/>
              <a:t> </a:t>
            </a:r>
            <a:r>
              <a:rPr lang="en-US" sz="2400" b="1" dirty="0" err="1"/>
              <a:t>lâm</a:t>
            </a:r>
            <a:r>
              <a:rPr lang="en-US" sz="2400" b="1" dirty="0"/>
              <a:t> </a:t>
            </a:r>
            <a:r>
              <a:rPr lang="en-US" sz="2400" b="1" dirty="0" err="1"/>
              <a:t>nghiệp</a:t>
            </a:r>
            <a:r>
              <a:rPr lang="en-US" sz="2400" b="1" dirty="0"/>
              <a:t>: </a:t>
            </a:r>
            <a:r>
              <a:rPr lang="en-US" sz="2400" b="1" dirty="0" err="1"/>
              <a:t>chủ</a:t>
            </a:r>
            <a:r>
              <a:rPr lang="en-US" sz="2400" b="1" dirty="0"/>
              <a:t> </a:t>
            </a:r>
            <a:r>
              <a:rPr lang="en-US" sz="2400" b="1" dirty="0" err="1"/>
              <a:t>yếu</a:t>
            </a:r>
            <a:r>
              <a:rPr lang="en-US" sz="2400" b="1" dirty="0"/>
              <a:t> </a:t>
            </a:r>
            <a:r>
              <a:rPr lang="en-US" sz="2400" b="1" dirty="0" err="1"/>
              <a:t>là</a:t>
            </a:r>
            <a:r>
              <a:rPr lang="en-US" sz="2400" b="1" dirty="0"/>
              <a:t> </a:t>
            </a:r>
            <a:r>
              <a:rPr lang="en-US" sz="2400" b="1" dirty="0" err="1"/>
              <a:t>đồi</a:t>
            </a:r>
            <a:r>
              <a:rPr lang="en-US" sz="2400" b="1" dirty="0"/>
              <a:t> </a:t>
            </a:r>
            <a:r>
              <a:rPr lang="en-US" sz="2400" b="1" dirty="0" err="1"/>
              <a:t>núi</a:t>
            </a:r>
            <a:r>
              <a:rPr lang="en-US" sz="2400" b="1" dirty="0"/>
              <a:t> </a:t>
            </a:r>
            <a:r>
              <a:rPr lang="en-US" sz="2400" b="1" dirty="0" err="1"/>
              <a:t>trọc</a:t>
            </a:r>
            <a:r>
              <a:rPr lang="en-US" sz="2400" b="1" dirty="0"/>
              <a:t> hay </a:t>
            </a:r>
            <a:r>
              <a:rPr lang="en-US" sz="2400" b="1" dirty="0" err="1"/>
              <a:t>cỏ</a:t>
            </a:r>
            <a:r>
              <a:rPr lang="en-US" sz="2400" b="1" dirty="0"/>
              <a:t> </a:t>
            </a:r>
            <a:r>
              <a:rPr lang="en-US" sz="2400" b="1" dirty="0" err="1"/>
              <a:t>cây</a:t>
            </a:r>
            <a:r>
              <a:rPr lang="en-US" sz="2400" b="1" dirty="0"/>
              <a:t> </a:t>
            </a:r>
            <a:r>
              <a:rPr lang="en-US" sz="2400" b="1" dirty="0" err="1"/>
              <a:t>hoang</a:t>
            </a:r>
            <a:r>
              <a:rPr lang="en-US" sz="2400" b="1" dirty="0"/>
              <a:t> </a:t>
            </a:r>
            <a:r>
              <a:rPr lang="en-US" sz="2400" b="1" dirty="0" err="1"/>
              <a:t>dại</a:t>
            </a:r>
            <a:r>
              <a:rPr lang="en-US" sz="2400" b="1" dirty="0"/>
              <a:t> </a:t>
            </a:r>
            <a:r>
              <a:rPr lang="en-US" sz="2400" b="1" dirty="0" err="1"/>
              <a:t>mọc</a:t>
            </a:r>
            <a:r>
              <a:rPr lang="en-US" sz="2400" b="1" dirty="0"/>
              <a:t> </a:t>
            </a:r>
            <a:r>
              <a:rPr lang="en-US" sz="2400" b="1" dirty="0" err="1"/>
              <a:t>rậm</a:t>
            </a:r>
            <a:r>
              <a:rPr lang="en-US" sz="2400" b="1" dirty="0"/>
              <a:t>, </a:t>
            </a:r>
            <a:r>
              <a:rPr lang="en-US" sz="2400" b="1" dirty="0" err="1"/>
              <a:t>nhiều</a:t>
            </a:r>
            <a:r>
              <a:rPr lang="en-US" sz="2400" b="1" dirty="0"/>
              <a:t> ổ </a:t>
            </a:r>
            <a:r>
              <a:rPr lang="en-US" sz="2400" b="1" dirty="0" err="1"/>
              <a:t>sâu</a:t>
            </a:r>
            <a:r>
              <a:rPr lang="en-US" sz="2400" b="1" dirty="0"/>
              <a:t> </a:t>
            </a:r>
            <a:r>
              <a:rPr lang="en-US" sz="2400" b="1" dirty="0" err="1"/>
              <a:t>bệnh</a:t>
            </a:r>
            <a:r>
              <a:rPr lang="en-US" sz="2400" b="1" dirty="0"/>
              <a:t>. </a:t>
            </a:r>
            <a:br>
              <a:rPr lang="en-US" sz="2400" b="1" dirty="0"/>
            </a:br>
            <a:endParaRPr lang="en-US" sz="24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31083"/>
                                        </p:tgtEl>
                                        <p:attrNameLst>
                                          <p:attrName>style.visibility</p:attrName>
                                        </p:attrNameLst>
                                      </p:cBhvr>
                                      <p:to>
                                        <p:strVal val="visible"/>
                                      </p:to>
                                    </p:set>
                                    <p:anim calcmode="discrete" valueType="clr">
                                      <p:cBhvr override="childStyle">
                                        <p:cTn id="7" dur="80"/>
                                        <p:tgtEl>
                                          <p:spTgt spid="131083"/>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1083"/>
                                        </p:tgtEl>
                                        <p:attrNameLst>
                                          <p:attrName>fillcolor</p:attrName>
                                        </p:attrNameLst>
                                      </p:cBhvr>
                                      <p:tavLst>
                                        <p:tav tm="0">
                                          <p:val>
                                            <p:clrVal>
                                              <a:schemeClr val="accent2"/>
                                            </p:clrVal>
                                          </p:val>
                                        </p:tav>
                                        <p:tav tm="50000">
                                          <p:val>
                                            <p:clrVal>
                                              <a:schemeClr val="hlink"/>
                                            </p:clrVal>
                                          </p:val>
                                        </p:tav>
                                      </p:tavLst>
                                    </p:anim>
                                    <p:set>
                                      <p:cBhvr>
                                        <p:cTn id="9" dur="80"/>
                                        <p:tgtEl>
                                          <p:spTgt spid="13108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8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ChangeArrowheads="1"/>
          </p:cNvSpPr>
          <p:nvPr/>
        </p:nvSpPr>
        <p:spPr bwMode="auto">
          <a:xfrm>
            <a:off x="3352800" y="152400"/>
            <a:ext cx="2209800" cy="381000"/>
          </a:xfrm>
          <a:prstGeom prst="rect">
            <a:avLst/>
          </a:prstGeom>
          <a:noFill/>
          <a:ln w="9525">
            <a:noFill/>
            <a:miter lim="800000"/>
            <a:headEnd/>
            <a:tailEnd/>
          </a:ln>
          <a:effectLst/>
        </p:spPr>
        <p:txBody>
          <a:bodyPr anchor="ctr"/>
          <a:lstStyle/>
          <a:p>
            <a:pPr algn="ctr"/>
            <a:endParaRPr lang="vi-VN" sz="1600" b="1"/>
          </a:p>
        </p:txBody>
      </p:sp>
      <p:pic>
        <p:nvPicPr>
          <p:cNvPr id="138243" name="Picture 3" descr="1"/>
          <p:cNvPicPr>
            <a:picLocks noChangeAspect="1" noChangeArrowheads="1"/>
          </p:cNvPicPr>
          <p:nvPr/>
        </p:nvPicPr>
        <p:blipFill>
          <a:blip r:embed="rId2"/>
          <a:srcRect/>
          <a:stretch>
            <a:fillRect/>
          </a:stretch>
        </p:blipFill>
        <p:spPr bwMode="auto">
          <a:xfrm>
            <a:off x="0" y="1066800"/>
            <a:ext cx="9144000" cy="5791200"/>
          </a:xfrm>
          <a:prstGeom prst="rect">
            <a:avLst/>
          </a:prstGeom>
          <a:noFill/>
        </p:spPr>
      </p:pic>
      <p:sp>
        <p:nvSpPr>
          <p:cNvPr id="138245" name="Rectangle 5"/>
          <p:cNvSpPr>
            <a:spLocks noChangeArrowheads="1"/>
          </p:cNvSpPr>
          <p:nvPr/>
        </p:nvSpPr>
        <p:spPr bwMode="auto">
          <a:xfrm>
            <a:off x="1676400" y="304800"/>
            <a:ext cx="5181600" cy="533400"/>
          </a:xfrm>
          <a:prstGeom prst="rect">
            <a:avLst/>
          </a:prstGeom>
          <a:noFill/>
          <a:ln w="9525">
            <a:noFill/>
            <a:miter lim="800000"/>
            <a:headEnd/>
            <a:tailEnd/>
          </a:ln>
          <a:effectLst/>
        </p:spPr>
        <p:txBody>
          <a:bodyPr wrap="none" anchor="ctr"/>
          <a:lstStyle/>
          <a:p>
            <a:pPr algn="ctr"/>
            <a:endParaRPr lang="en-US" b="1"/>
          </a:p>
          <a:p>
            <a:pPr algn="ctr"/>
            <a:endParaRPr lang="en-US" b="1"/>
          </a:p>
          <a:p>
            <a:pPr algn="ctr"/>
            <a:r>
              <a:rPr lang="en-US" b="1">
                <a:solidFill>
                  <a:schemeClr val="tx2"/>
                </a:solidFill>
              </a:rPr>
              <a:t>BÀI 23: LÀM ĐẤT GIEO ƯƠM CÂY RỪNG</a:t>
            </a:r>
            <a:br>
              <a:rPr lang="en-US" b="1">
                <a:solidFill>
                  <a:schemeClr val="tx2"/>
                </a:solidFill>
              </a:rPr>
            </a:br>
            <a:endParaRPr lang="en-US" b="1">
              <a:solidFill>
                <a:schemeClr val="tx2"/>
              </a:solidFill>
            </a:endParaRPr>
          </a:p>
        </p:txBody>
      </p:sp>
      <p:sp>
        <p:nvSpPr>
          <p:cNvPr id="138249" name="Rectangle 9"/>
          <p:cNvSpPr>
            <a:spLocks noChangeArrowheads="1"/>
          </p:cNvSpPr>
          <p:nvPr/>
        </p:nvSpPr>
        <p:spPr bwMode="auto">
          <a:xfrm>
            <a:off x="838200" y="1219200"/>
            <a:ext cx="5334000" cy="762000"/>
          </a:xfrm>
          <a:prstGeom prst="rect">
            <a:avLst/>
          </a:prstGeom>
          <a:noFill/>
          <a:ln w="9525">
            <a:noFill/>
            <a:miter lim="800000"/>
            <a:headEnd/>
            <a:tailEnd/>
          </a:ln>
          <a:effectLst/>
        </p:spPr>
        <p:txBody>
          <a:bodyPr lIns="71689" tIns="35844" rIns="71689" bIns="35844" anchor="ctr"/>
          <a:lstStyle/>
          <a:p>
            <a:pPr algn="ctr"/>
            <a:r>
              <a:rPr lang="en-US" sz="2400" b="1">
                <a:solidFill>
                  <a:schemeClr val="tx2"/>
                </a:solidFill>
              </a:rPr>
              <a:t>II. Làm đất gieo ươm cây rừng:</a:t>
            </a:r>
            <a:r>
              <a:rPr lang="en-US" sz="2400" b="1"/>
              <a:t> </a:t>
            </a:r>
          </a:p>
        </p:txBody>
      </p:sp>
      <p:sp>
        <p:nvSpPr>
          <p:cNvPr id="138251" name="AutoShape 11"/>
          <p:cNvSpPr>
            <a:spLocks noChangeArrowheads="1"/>
          </p:cNvSpPr>
          <p:nvPr/>
        </p:nvSpPr>
        <p:spPr bwMode="auto">
          <a:xfrm>
            <a:off x="2362200" y="2057400"/>
            <a:ext cx="4953000" cy="2286000"/>
          </a:xfrm>
          <a:prstGeom prst="cloudCallout">
            <a:avLst>
              <a:gd name="adj1" fmla="val -32884"/>
              <a:gd name="adj2" fmla="val 61944"/>
            </a:avLst>
          </a:prstGeom>
          <a:gradFill rotWithShape="1">
            <a:gsLst>
              <a:gs pos="0">
                <a:srgbClr val="FF0066"/>
              </a:gs>
              <a:gs pos="50000">
                <a:srgbClr val="FFFF00"/>
              </a:gs>
              <a:gs pos="100000">
                <a:srgbClr val="FF0066"/>
              </a:gs>
            </a:gsLst>
            <a:lin ang="5400000" scaled="1"/>
          </a:gradFill>
          <a:ln w="9525">
            <a:solidFill>
              <a:schemeClr val="tx1"/>
            </a:solidFill>
            <a:round/>
            <a:headEnd/>
            <a:tailEnd/>
          </a:ln>
          <a:effectLst/>
        </p:spPr>
        <p:txBody>
          <a:bodyPr/>
          <a:lstStyle/>
          <a:p>
            <a:pPr>
              <a:spcBef>
                <a:spcPct val="20000"/>
              </a:spcBef>
            </a:pPr>
            <a:r>
              <a:rPr lang="en-US" sz="2400" b="1"/>
              <a:t>Theo em  đất vườn ươm phải làm như thế nào ? vì sao? </a:t>
            </a:r>
          </a:p>
          <a:p>
            <a:pPr>
              <a:spcBef>
                <a:spcPct val="20000"/>
              </a:spcBef>
            </a:pPr>
            <a:endParaRPr lang="en-US" sz="2400" b="1"/>
          </a:p>
          <a:p>
            <a:pPr>
              <a:lnSpc>
                <a:spcPct val="80000"/>
              </a:lnSpc>
              <a:spcBef>
                <a:spcPct val="20000"/>
              </a:spcBef>
            </a:pPr>
            <a:endParaRPr lang="en-US" sz="2400" b="1"/>
          </a:p>
          <a:p>
            <a:pPr algn="ctr"/>
            <a:endParaRPr lang="en-US" sz="2400" b="1"/>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38251"/>
                                        </p:tgtEl>
                                        <p:attrNameLst>
                                          <p:attrName>style.visibility</p:attrName>
                                        </p:attrNameLst>
                                      </p:cBhvr>
                                      <p:to>
                                        <p:strVal val="visible"/>
                                      </p:to>
                                    </p:set>
                                    <p:animEffect transition="in" filter="diamond(in)">
                                      <p:cBhvr>
                                        <p:cTn id="7" dur="2000"/>
                                        <p:tgtEl>
                                          <p:spTgt spid="138251"/>
                                        </p:tgtEl>
                                      </p:cBhvr>
                                    </p:animEffect>
                                  </p:childTnLst>
                                </p:cTn>
                              </p:par>
                            </p:childTnLst>
                          </p:cTn>
                        </p:par>
                      </p:childTnLst>
                    </p:cTn>
                  </p:par>
                  <p:par>
                    <p:cTn id="8" fill="hold">
                      <p:stCondLst>
                        <p:cond delay="indefinite"/>
                      </p:stCondLst>
                      <p:childTnLst>
                        <p:par>
                          <p:cTn id="9" fill="hold">
                            <p:stCondLst>
                              <p:cond delay="0"/>
                            </p:stCondLst>
                            <p:childTnLst>
                              <p:par>
                                <p:cTn id="10" presetID="2" presetClass="exit" presetSubtype="4" fill="hold" grpId="1" nodeType="clickEffect">
                                  <p:stCondLst>
                                    <p:cond delay="0"/>
                                  </p:stCondLst>
                                  <p:childTnLst>
                                    <p:anim calcmode="lin" valueType="num">
                                      <p:cBhvr additive="base">
                                        <p:cTn id="11" dur="500"/>
                                        <p:tgtEl>
                                          <p:spTgt spid="138251"/>
                                        </p:tgtEl>
                                        <p:attrNameLst>
                                          <p:attrName>ppt_x</p:attrName>
                                        </p:attrNameLst>
                                      </p:cBhvr>
                                      <p:tavLst>
                                        <p:tav tm="0">
                                          <p:val>
                                            <p:strVal val="ppt_x"/>
                                          </p:val>
                                        </p:tav>
                                        <p:tav tm="100000">
                                          <p:val>
                                            <p:strVal val="ppt_x"/>
                                          </p:val>
                                        </p:tav>
                                      </p:tavLst>
                                    </p:anim>
                                    <p:anim calcmode="lin" valueType="num">
                                      <p:cBhvr additive="base">
                                        <p:cTn id="12" dur="500"/>
                                        <p:tgtEl>
                                          <p:spTgt spid="138251"/>
                                        </p:tgtEl>
                                        <p:attrNameLst>
                                          <p:attrName>ppt_y</p:attrName>
                                        </p:attrNameLst>
                                      </p:cBhvr>
                                      <p:tavLst>
                                        <p:tav tm="0">
                                          <p:val>
                                            <p:strVal val="ppt_y"/>
                                          </p:val>
                                        </p:tav>
                                        <p:tav tm="100000">
                                          <p:val>
                                            <p:strVal val="1+ppt_h/2"/>
                                          </p:val>
                                        </p:tav>
                                      </p:tavLst>
                                    </p:anim>
                                    <p:set>
                                      <p:cBhvr>
                                        <p:cTn id="13" dur="1" fill="hold">
                                          <p:stCondLst>
                                            <p:cond delay="499"/>
                                          </p:stCondLst>
                                        </p:cTn>
                                        <p:tgtEl>
                                          <p:spTgt spid="13825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51" grpId="0" animBg="1"/>
      <p:bldP spid="138251"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1" name="Text Box 3"/>
          <p:cNvSpPr txBox="1">
            <a:spLocks noChangeArrowheads="1"/>
          </p:cNvSpPr>
          <p:nvPr/>
        </p:nvSpPr>
        <p:spPr bwMode="auto">
          <a:xfrm>
            <a:off x="228600" y="3352800"/>
            <a:ext cx="1143000" cy="1522413"/>
          </a:xfrm>
          <a:prstGeom prst="rect">
            <a:avLst/>
          </a:prstGeom>
          <a:noFill/>
          <a:ln w="57150">
            <a:solidFill>
              <a:srgbClr val="FF0066"/>
            </a:solidFill>
            <a:miter lim="800000"/>
            <a:headEnd/>
            <a:tailEnd/>
          </a:ln>
          <a:effectLst/>
        </p:spPr>
        <p:txBody>
          <a:bodyPr>
            <a:spAutoFit/>
          </a:bodyPr>
          <a:lstStyle/>
          <a:p>
            <a:pPr algn="ctr">
              <a:spcBef>
                <a:spcPct val="50000"/>
              </a:spcBef>
            </a:pPr>
            <a:r>
              <a:rPr lang="en-US" b="1"/>
              <a:t>Đất hoang hay đã qua sử dụng</a:t>
            </a:r>
          </a:p>
        </p:txBody>
      </p:sp>
      <p:sp>
        <p:nvSpPr>
          <p:cNvPr id="155652" name="Text Box 4"/>
          <p:cNvSpPr txBox="1">
            <a:spLocks noChangeArrowheads="1"/>
          </p:cNvSpPr>
          <p:nvPr/>
        </p:nvSpPr>
        <p:spPr bwMode="auto">
          <a:xfrm>
            <a:off x="1981200" y="3429000"/>
            <a:ext cx="1295400" cy="1247775"/>
          </a:xfrm>
          <a:prstGeom prst="rect">
            <a:avLst/>
          </a:prstGeom>
          <a:noFill/>
          <a:ln w="57150">
            <a:solidFill>
              <a:srgbClr val="FF0066"/>
            </a:solidFill>
            <a:miter lim="800000"/>
            <a:headEnd/>
            <a:tailEnd/>
          </a:ln>
          <a:effectLst/>
        </p:spPr>
        <p:txBody>
          <a:bodyPr>
            <a:spAutoFit/>
          </a:bodyPr>
          <a:lstStyle/>
          <a:p>
            <a:pPr algn="ctr">
              <a:spcBef>
                <a:spcPct val="50000"/>
              </a:spcBef>
            </a:pPr>
            <a:r>
              <a:rPr lang="en-US" b="1"/>
              <a:t>Dọn cây  hoang dại (Dọn vệ sinh)</a:t>
            </a:r>
          </a:p>
        </p:txBody>
      </p:sp>
      <p:sp>
        <p:nvSpPr>
          <p:cNvPr id="155653" name="Text Box 5"/>
          <p:cNvSpPr txBox="1">
            <a:spLocks noChangeArrowheads="1"/>
          </p:cNvSpPr>
          <p:nvPr/>
        </p:nvSpPr>
        <p:spPr bwMode="auto">
          <a:xfrm>
            <a:off x="3581400" y="3505200"/>
            <a:ext cx="1828800" cy="1247775"/>
          </a:xfrm>
          <a:prstGeom prst="rect">
            <a:avLst/>
          </a:prstGeom>
          <a:noFill/>
          <a:ln w="57150">
            <a:solidFill>
              <a:srgbClr val="FF0066"/>
            </a:solidFill>
            <a:miter lim="800000"/>
            <a:headEnd/>
            <a:tailEnd/>
          </a:ln>
          <a:effectLst/>
        </p:spPr>
        <p:txBody>
          <a:bodyPr>
            <a:spAutoFit/>
          </a:bodyPr>
          <a:lstStyle/>
          <a:p>
            <a:pPr algn="ctr">
              <a:spcBef>
                <a:spcPct val="50000"/>
              </a:spcBef>
            </a:pPr>
            <a:r>
              <a:rPr lang="en-US" b="1"/>
              <a:t>Cày sâu bừa kỹ, Khử chua, diệt ổ Sâu bệnh </a:t>
            </a:r>
          </a:p>
        </p:txBody>
      </p:sp>
      <p:sp>
        <p:nvSpPr>
          <p:cNvPr id="155654" name="Text Box 6"/>
          <p:cNvSpPr txBox="1">
            <a:spLocks noChangeArrowheads="1"/>
          </p:cNvSpPr>
          <p:nvPr/>
        </p:nvSpPr>
        <p:spPr bwMode="auto">
          <a:xfrm>
            <a:off x="6019800" y="3276600"/>
            <a:ext cx="914400" cy="1522413"/>
          </a:xfrm>
          <a:prstGeom prst="rect">
            <a:avLst/>
          </a:prstGeom>
          <a:noFill/>
          <a:ln w="57150">
            <a:solidFill>
              <a:srgbClr val="FF0066"/>
            </a:solidFill>
            <a:miter lim="800000"/>
            <a:headEnd/>
            <a:tailEnd/>
          </a:ln>
          <a:effectLst/>
        </p:spPr>
        <p:txBody>
          <a:bodyPr>
            <a:spAutoFit/>
          </a:bodyPr>
          <a:lstStyle/>
          <a:p>
            <a:pPr algn="ctr">
              <a:spcBef>
                <a:spcPct val="50000"/>
              </a:spcBef>
            </a:pPr>
            <a:r>
              <a:rPr lang="en-US" b="1"/>
              <a:t>Đập và san phẳng đất</a:t>
            </a:r>
          </a:p>
        </p:txBody>
      </p:sp>
      <p:sp>
        <p:nvSpPr>
          <p:cNvPr id="155655" name="Text Box 7"/>
          <p:cNvSpPr txBox="1">
            <a:spLocks noChangeArrowheads="1"/>
          </p:cNvSpPr>
          <p:nvPr/>
        </p:nvSpPr>
        <p:spPr bwMode="auto">
          <a:xfrm>
            <a:off x="7620000" y="3657600"/>
            <a:ext cx="1143000" cy="698500"/>
          </a:xfrm>
          <a:prstGeom prst="rect">
            <a:avLst/>
          </a:prstGeom>
          <a:noFill/>
          <a:ln w="57150">
            <a:solidFill>
              <a:srgbClr val="FF0066"/>
            </a:solidFill>
            <a:miter lim="800000"/>
            <a:headEnd/>
            <a:tailEnd/>
          </a:ln>
          <a:effectLst/>
        </p:spPr>
        <p:txBody>
          <a:bodyPr>
            <a:spAutoFit/>
          </a:bodyPr>
          <a:lstStyle/>
          <a:p>
            <a:pPr algn="ctr">
              <a:spcBef>
                <a:spcPct val="50000"/>
              </a:spcBef>
            </a:pPr>
            <a:r>
              <a:rPr lang="en-US" b="1"/>
              <a:t>Đất tơi xốp</a:t>
            </a:r>
          </a:p>
        </p:txBody>
      </p:sp>
      <p:sp>
        <p:nvSpPr>
          <p:cNvPr id="155656" name="Text Box 8"/>
          <p:cNvSpPr txBox="1">
            <a:spLocks noChangeArrowheads="1"/>
          </p:cNvSpPr>
          <p:nvPr/>
        </p:nvSpPr>
        <p:spPr bwMode="auto">
          <a:xfrm>
            <a:off x="5165725" y="5446713"/>
            <a:ext cx="184150" cy="366712"/>
          </a:xfrm>
          <a:prstGeom prst="rect">
            <a:avLst/>
          </a:prstGeom>
          <a:noFill/>
          <a:ln w="9525">
            <a:noFill/>
            <a:miter lim="800000"/>
            <a:headEnd/>
            <a:tailEnd/>
          </a:ln>
          <a:effectLst/>
        </p:spPr>
        <p:txBody>
          <a:bodyPr wrap="none">
            <a:spAutoFit/>
          </a:bodyPr>
          <a:lstStyle/>
          <a:p>
            <a:endParaRPr lang="vi-VN"/>
          </a:p>
        </p:txBody>
      </p:sp>
      <p:sp>
        <p:nvSpPr>
          <p:cNvPr id="155657" name="Rectangle 9"/>
          <p:cNvSpPr>
            <a:spLocks noChangeArrowheads="1"/>
          </p:cNvSpPr>
          <p:nvPr/>
        </p:nvSpPr>
        <p:spPr bwMode="auto">
          <a:xfrm>
            <a:off x="838200" y="609600"/>
            <a:ext cx="7848600" cy="838200"/>
          </a:xfrm>
          <a:prstGeom prst="rect">
            <a:avLst/>
          </a:prstGeom>
          <a:noFill/>
          <a:ln w="9525">
            <a:noFill/>
            <a:miter lim="800000"/>
            <a:headEnd/>
            <a:tailEnd/>
          </a:ln>
          <a:effectLst/>
        </p:spPr>
        <p:txBody>
          <a:bodyPr lIns="71689" tIns="35844" rIns="71689" bIns="35844" anchor="ctr"/>
          <a:lstStyle/>
          <a:p>
            <a:r>
              <a:rPr lang="en-US" sz="2400" b="1">
                <a:solidFill>
                  <a:schemeClr val="tx2"/>
                </a:solidFill>
              </a:rPr>
              <a:t>1. Dọn cây hoang dại và làm đất tơi xốp theo quy trình kỹ thuật sau:</a:t>
            </a:r>
            <a:endParaRPr lang="en-US" sz="2400" b="1"/>
          </a:p>
        </p:txBody>
      </p:sp>
      <p:sp>
        <p:nvSpPr>
          <p:cNvPr id="155659" name="Line 11"/>
          <p:cNvSpPr>
            <a:spLocks noChangeShapeType="1"/>
          </p:cNvSpPr>
          <p:nvPr/>
        </p:nvSpPr>
        <p:spPr bwMode="auto">
          <a:xfrm>
            <a:off x="1524000" y="4114800"/>
            <a:ext cx="457200" cy="0"/>
          </a:xfrm>
          <a:prstGeom prst="line">
            <a:avLst/>
          </a:prstGeom>
          <a:noFill/>
          <a:ln w="76200">
            <a:solidFill>
              <a:srgbClr val="FF0066"/>
            </a:solidFill>
            <a:round/>
            <a:headEnd/>
            <a:tailEnd type="triangle" w="med" len="med"/>
          </a:ln>
          <a:effectLst/>
        </p:spPr>
        <p:txBody>
          <a:bodyPr/>
          <a:lstStyle/>
          <a:p>
            <a:endParaRPr lang="en-US"/>
          </a:p>
        </p:txBody>
      </p:sp>
      <p:sp>
        <p:nvSpPr>
          <p:cNvPr id="155661" name="Line 13"/>
          <p:cNvSpPr>
            <a:spLocks noChangeShapeType="1"/>
          </p:cNvSpPr>
          <p:nvPr/>
        </p:nvSpPr>
        <p:spPr bwMode="auto">
          <a:xfrm>
            <a:off x="3200400" y="4114800"/>
            <a:ext cx="457200" cy="0"/>
          </a:xfrm>
          <a:prstGeom prst="line">
            <a:avLst/>
          </a:prstGeom>
          <a:noFill/>
          <a:ln w="76200">
            <a:solidFill>
              <a:srgbClr val="FF0066"/>
            </a:solidFill>
            <a:round/>
            <a:headEnd/>
            <a:tailEnd type="triangle" w="med" len="med"/>
          </a:ln>
          <a:effectLst/>
        </p:spPr>
        <p:txBody>
          <a:bodyPr/>
          <a:lstStyle/>
          <a:p>
            <a:endParaRPr lang="en-US"/>
          </a:p>
        </p:txBody>
      </p:sp>
      <p:sp>
        <p:nvSpPr>
          <p:cNvPr id="155662" name="Line 14"/>
          <p:cNvSpPr>
            <a:spLocks noChangeShapeType="1"/>
          </p:cNvSpPr>
          <p:nvPr/>
        </p:nvSpPr>
        <p:spPr bwMode="auto">
          <a:xfrm>
            <a:off x="5486400" y="4038600"/>
            <a:ext cx="457200" cy="0"/>
          </a:xfrm>
          <a:prstGeom prst="line">
            <a:avLst/>
          </a:prstGeom>
          <a:noFill/>
          <a:ln w="76200">
            <a:solidFill>
              <a:srgbClr val="FF0066"/>
            </a:solidFill>
            <a:round/>
            <a:headEnd/>
            <a:tailEnd type="triangle" w="med" len="med"/>
          </a:ln>
          <a:effectLst/>
        </p:spPr>
        <p:txBody>
          <a:bodyPr/>
          <a:lstStyle/>
          <a:p>
            <a:endParaRPr lang="en-US"/>
          </a:p>
        </p:txBody>
      </p:sp>
      <p:sp>
        <p:nvSpPr>
          <p:cNvPr id="155665" name="Line 17"/>
          <p:cNvSpPr>
            <a:spLocks noChangeShapeType="1"/>
          </p:cNvSpPr>
          <p:nvPr/>
        </p:nvSpPr>
        <p:spPr bwMode="auto">
          <a:xfrm>
            <a:off x="7162800" y="4038600"/>
            <a:ext cx="457200" cy="0"/>
          </a:xfrm>
          <a:prstGeom prst="line">
            <a:avLst/>
          </a:prstGeom>
          <a:noFill/>
          <a:ln w="76200">
            <a:solidFill>
              <a:srgbClr val="FF0066"/>
            </a:solidFill>
            <a:round/>
            <a:headEnd/>
            <a:tailEnd type="triangle" w="med" len="med"/>
          </a:ln>
          <a:effectLst/>
        </p:spPr>
        <p:txBody>
          <a:bodyPr/>
          <a:lstStyle/>
          <a:p>
            <a:endParaRPr lang="en-US"/>
          </a:p>
        </p:txBody>
      </p:sp>
      <p:sp>
        <p:nvSpPr>
          <p:cNvPr id="155666" name="Rectangle 18"/>
          <p:cNvSpPr>
            <a:spLocks noChangeArrowheads="1"/>
          </p:cNvSpPr>
          <p:nvPr/>
        </p:nvSpPr>
        <p:spPr bwMode="auto">
          <a:xfrm>
            <a:off x="533400" y="0"/>
            <a:ext cx="5334000" cy="762000"/>
          </a:xfrm>
          <a:prstGeom prst="rect">
            <a:avLst/>
          </a:prstGeom>
          <a:noFill/>
          <a:ln w="9525">
            <a:noFill/>
            <a:miter lim="800000"/>
            <a:headEnd/>
            <a:tailEnd/>
          </a:ln>
          <a:effectLst/>
        </p:spPr>
        <p:txBody>
          <a:bodyPr lIns="71689" tIns="35844" rIns="71689" bIns="35844" anchor="ctr"/>
          <a:lstStyle/>
          <a:p>
            <a:pPr algn="ctr"/>
            <a:r>
              <a:rPr lang="en-US" sz="2400" b="1">
                <a:solidFill>
                  <a:schemeClr val="tx2"/>
                </a:solidFill>
              </a:rPr>
              <a:t>II. Làm đất gieo ươm cây rừng:</a:t>
            </a:r>
            <a:r>
              <a:rPr lang="en-US" sz="2400" b="1"/>
              <a:t> </a:t>
            </a:r>
          </a:p>
        </p:txBody>
      </p:sp>
      <p:sp>
        <p:nvSpPr>
          <p:cNvPr id="155667" name="Rectangle 19"/>
          <p:cNvSpPr>
            <a:spLocks noChangeArrowheads="1"/>
          </p:cNvSpPr>
          <p:nvPr/>
        </p:nvSpPr>
        <p:spPr bwMode="auto">
          <a:xfrm>
            <a:off x="762000" y="1981200"/>
            <a:ext cx="7848600" cy="838200"/>
          </a:xfrm>
          <a:prstGeom prst="rect">
            <a:avLst/>
          </a:prstGeom>
          <a:noFill/>
          <a:ln w="9525">
            <a:noFill/>
            <a:miter lim="800000"/>
            <a:headEnd/>
            <a:tailEnd/>
          </a:ln>
          <a:effectLst/>
        </p:spPr>
        <p:txBody>
          <a:bodyPr lIns="71689" tIns="35844" rIns="71689" bIns="35844" anchor="ctr"/>
          <a:lstStyle/>
          <a:p>
            <a:pPr>
              <a:buFontTx/>
              <a:buChar char="-"/>
            </a:pPr>
            <a:r>
              <a:rPr lang="en-US" sz="2400" b="1"/>
              <a:t> Lớp chia làm 3 nhóm</a:t>
            </a:r>
            <a:br>
              <a:rPr lang="en-US" sz="2400" b="1"/>
            </a:br>
            <a:r>
              <a:rPr lang="en-US" sz="2400" b="1"/>
              <a:t>- Mỗi nhóm sẽ nhận được 5 công việc của quy trình làm đất tơi xốp</a:t>
            </a:r>
            <a:br>
              <a:rPr lang="en-US" sz="2400" b="1"/>
            </a:br>
            <a:r>
              <a:rPr lang="en-US" sz="2400" b="1"/>
              <a:t>- Các nhóm thảo luận thống nhất đánh số theo thứ tự tăng dần của mỗi công việc làm đất</a:t>
            </a:r>
            <a:br>
              <a:rPr lang="en-US" sz="2400" b="1"/>
            </a:br>
            <a:endParaRPr lang="en-US" sz="2400" b="1"/>
          </a:p>
        </p:txBody>
      </p:sp>
      <p:grpSp>
        <p:nvGrpSpPr>
          <p:cNvPr id="155704" name="Group 56"/>
          <p:cNvGrpSpPr>
            <a:grpSpLocks/>
          </p:cNvGrpSpPr>
          <p:nvPr/>
        </p:nvGrpSpPr>
        <p:grpSpPr bwMode="auto">
          <a:xfrm>
            <a:off x="533400" y="3200400"/>
            <a:ext cx="8229600" cy="1935163"/>
            <a:chOff x="384" y="2016"/>
            <a:chExt cx="5184" cy="1219"/>
          </a:xfrm>
        </p:grpSpPr>
        <p:sp>
          <p:nvSpPr>
            <p:cNvPr id="155699" name="Text Box 51"/>
            <p:cNvSpPr txBox="1">
              <a:spLocks noChangeArrowheads="1"/>
            </p:cNvSpPr>
            <p:nvPr/>
          </p:nvSpPr>
          <p:spPr bwMode="auto">
            <a:xfrm>
              <a:off x="384" y="2064"/>
              <a:ext cx="816" cy="1046"/>
            </a:xfrm>
            <a:prstGeom prst="rect">
              <a:avLst/>
            </a:prstGeom>
            <a:noFill/>
            <a:ln w="57150">
              <a:solidFill>
                <a:srgbClr val="FF0066"/>
              </a:solidFill>
              <a:miter lim="800000"/>
              <a:headEnd/>
              <a:tailEnd/>
            </a:ln>
            <a:effectLst/>
          </p:spPr>
          <p:txBody>
            <a:bodyPr>
              <a:spAutoFit/>
            </a:bodyPr>
            <a:lstStyle/>
            <a:p>
              <a:pPr algn="ctr">
                <a:spcBef>
                  <a:spcPct val="50000"/>
                </a:spcBef>
              </a:pPr>
              <a:r>
                <a:rPr lang="en-US" b="1"/>
                <a:t>Số:…</a:t>
              </a:r>
            </a:p>
            <a:p>
              <a:pPr algn="ctr">
                <a:spcBef>
                  <a:spcPct val="50000"/>
                </a:spcBef>
              </a:pPr>
              <a:r>
                <a:rPr lang="en-US" b="1"/>
                <a:t>Dọn cây  hoang dại (Dọn vệ sinh)</a:t>
              </a:r>
            </a:p>
          </p:txBody>
        </p:sp>
        <p:sp>
          <p:nvSpPr>
            <p:cNvPr id="155700" name="Text Box 52"/>
            <p:cNvSpPr txBox="1">
              <a:spLocks noChangeArrowheads="1"/>
            </p:cNvSpPr>
            <p:nvPr/>
          </p:nvSpPr>
          <p:spPr bwMode="auto">
            <a:xfrm>
              <a:off x="1488" y="2064"/>
              <a:ext cx="768" cy="1046"/>
            </a:xfrm>
            <a:prstGeom prst="rect">
              <a:avLst/>
            </a:prstGeom>
            <a:noFill/>
            <a:ln w="57150">
              <a:solidFill>
                <a:srgbClr val="FF0066"/>
              </a:solidFill>
              <a:miter lim="800000"/>
              <a:headEnd/>
              <a:tailEnd/>
            </a:ln>
            <a:effectLst/>
          </p:spPr>
          <p:txBody>
            <a:bodyPr>
              <a:spAutoFit/>
            </a:bodyPr>
            <a:lstStyle/>
            <a:p>
              <a:pPr algn="ctr">
                <a:spcBef>
                  <a:spcPct val="50000"/>
                </a:spcBef>
              </a:pPr>
              <a:r>
                <a:rPr lang="en-US" b="1"/>
                <a:t>Số:….</a:t>
              </a:r>
            </a:p>
            <a:p>
              <a:pPr algn="ctr">
                <a:spcBef>
                  <a:spcPct val="50000"/>
                </a:spcBef>
              </a:pPr>
              <a:r>
                <a:rPr lang="en-US" b="1"/>
                <a:t>Đập và san phẳng đất</a:t>
              </a:r>
            </a:p>
          </p:txBody>
        </p:sp>
        <p:sp>
          <p:nvSpPr>
            <p:cNvPr id="155701" name="Text Box 53"/>
            <p:cNvSpPr txBox="1">
              <a:spLocks noChangeArrowheads="1"/>
            </p:cNvSpPr>
            <p:nvPr/>
          </p:nvSpPr>
          <p:spPr bwMode="auto">
            <a:xfrm>
              <a:off x="2400" y="2016"/>
              <a:ext cx="720" cy="1219"/>
            </a:xfrm>
            <a:prstGeom prst="rect">
              <a:avLst/>
            </a:prstGeom>
            <a:noFill/>
            <a:ln w="57150">
              <a:solidFill>
                <a:srgbClr val="FF0066"/>
              </a:solidFill>
              <a:miter lim="800000"/>
              <a:headEnd/>
              <a:tailEnd/>
            </a:ln>
            <a:effectLst/>
          </p:spPr>
          <p:txBody>
            <a:bodyPr>
              <a:spAutoFit/>
            </a:bodyPr>
            <a:lstStyle/>
            <a:p>
              <a:pPr algn="ctr">
                <a:spcBef>
                  <a:spcPct val="50000"/>
                </a:spcBef>
              </a:pPr>
              <a:r>
                <a:rPr lang="en-US" b="1"/>
                <a:t>Số:…..</a:t>
              </a:r>
            </a:p>
            <a:p>
              <a:pPr algn="ctr">
                <a:spcBef>
                  <a:spcPct val="50000"/>
                </a:spcBef>
              </a:pPr>
              <a:r>
                <a:rPr lang="en-US" b="1"/>
                <a:t>Đất hoang hay đã qua sử dụng</a:t>
              </a:r>
            </a:p>
          </p:txBody>
        </p:sp>
        <p:sp>
          <p:nvSpPr>
            <p:cNvPr id="155702" name="Text Box 54"/>
            <p:cNvSpPr txBox="1">
              <a:spLocks noChangeArrowheads="1"/>
            </p:cNvSpPr>
            <p:nvPr/>
          </p:nvSpPr>
          <p:spPr bwMode="auto">
            <a:xfrm>
              <a:off x="4848" y="2256"/>
              <a:ext cx="720" cy="700"/>
            </a:xfrm>
            <a:prstGeom prst="rect">
              <a:avLst/>
            </a:prstGeom>
            <a:noFill/>
            <a:ln w="57150">
              <a:solidFill>
                <a:srgbClr val="FF0066"/>
              </a:solidFill>
              <a:miter lim="800000"/>
              <a:headEnd/>
              <a:tailEnd/>
            </a:ln>
            <a:effectLst/>
          </p:spPr>
          <p:txBody>
            <a:bodyPr>
              <a:spAutoFit/>
            </a:bodyPr>
            <a:lstStyle/>
            <a:p>
              <a:pPr algn="ctr">
                <a:spcBef>
                  <a:spcPct val="50000"/>
                </a:spcBef>
              </a:pPr>
              <a:r>
                <a:rPr lang="en-US" b="1"/>
                <a:t>Số:….</a:t>
              </a:r>
            </a:p>
            <a:p>
              <a:pPr algn="ctr">
                <a:spcBef>
                  <a:spcPct val="50000"/>
                </a:spcBef>
              </a:pPr>
              <a:r>
                <a:rPr lang="en-US" b="1"/>
                <a:t>Đất tơi xốp</a:t>
              </a:r>
            </a:p>
          </p:txBody>
        </p:sp>
        <p:sp>
          <p:nvSpPr>
            <p:cNvPr id="155703" name="Text Box 55"/>
            <p:cNvSpPr txBox="1">
              <a:spLocks noChangeArrowheads="1"/>
            </p:cNvSpPr>
            <p:nvPr/>
          </p:nvSpPr>
          <p:spPr bwMode="auto">
            <a:xfrm>
              <a:off x="3408" y="2064"/>
              <a:ext cx="1152" cy="1046"/>
            </a:xfrm>
            <a:prstGeom prst="rect">
              <a:avLst/>
            </a:prstGeom>
            <a:noFill/>
            <a:ln w="57150">
              <a:solidFill>
                <a:srgbClr val="FF0066"/>
              </a:solidFill>
              <a:miter lim="800000"/>
              <a:headEnd/>
              <a:tailEnd/>
            </a:ln>
            <a:effectLst/>
          </p:spPr>
          <p:txBody>
            <a:bodyPr>
              <a:spAutoFit/>
            </a:bodyPr>
            <a:lstStyle/>
            <a:p>
              <a:pPr algn="ctr">
                <a:spcBef>
                  <a:spcPct val="50000"/>
                </a:spcBef>
              </a:pPr>
              <a:r>
                <a:rPr lang="en-US" b="1"/>
                <a:t>Số:……..</a:t>
              </a:r>
            </a:p>
            <a:p>
              <a:pPr algn="ctr">
                <a:spcBef>
                  <a:spcPct val="50000"/>
                </a:spcBef>
              </a:pPr>
              <a:r>
                <a:rPr lang="en-US" b="1"/>
                <a:t>Cày sâu bừa kỹ, Khử chua, diệt ổ Sâu bệnh </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55667"/>
                                        </p:tgtEl>
                                        <p:attrNameLst>
                                          <p:attrName>style.visibility</p:attrName>
                                        </p:attrNameLst>
                                      </p:cBhvr>
                                      <p:to>
                                        <p:strVal val="visible"/>
                                      </p:to>
                                    </p:set>
                                    <p:anim calcmode="discrete" valueType="clr">
                                      <p:cBhvr override="childStyle">
                                        <p:cTn id="7" dur="80"/>
                                        <p:tgtEl>
                                          <p:spTgt spid="15566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55667"/>
                                        </p:tgtEl>
                                        <p:attrNameLst>
                                          <p:attrName>fillcolor</p:attrName>
                                        </p:attrNameLst>
                                      </p:cBhvr>
                                      <p:tavLst>
                                        <p:tav tm="0">
                                          <p:val>
                                            <p:clrVal>
                                              <a:schemeClr val="accent2"/>
                                            </p:clrVal>
                                          </p:val>
                                        </p:tav>
                                        <p:tav tm="50000">
                                          <p:val>
                                            <p:clrVal>
                                              <a:schemeClr val="hlink"/>
                                            </p:clrVal>
                                          </p:val>
                                        </p:tav>
                                      </p:tavLst>
                                    </p:anim>
                                    <p:set>
                                      <p:cBhvr>
                                        <p:cTn id="9" dur="80"/>
                                        <p:tgtEl>
                                          <p:spTgt spid="155667"/>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55657"/>
                                        </p:tgtEl>
                                        <p:attrNameLst>
                                          <p:attrName>style.visibility</p:attrName>
                                        </p:attrNameLst>
                                      </p:cBhvr>
                                      <p:to>
                                        <p:strVal val="visible"/>
                                      </p:to>
                                    </p:set>
                                    <p:anim calcmode="discrete" valueType="clr">
                                      <p:cBhvr override="childStyle">
                                        <p:cTn id="14" dur="80"/>
                                        <p:tgtEl>
                                          <p:spTgt spid="155657"/>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55657"/>
                                        </p:tgtEl>
                                        <p:attrNameLst>
                                          <p:attrName>fillcolor</p:attrName>
                                        </p:attrNameLst>
                                      </p:cBhvr>
                                      <p:tavLst>
                                        <p:tav tm="0">
                                          <p:val>
                                            <p:clrVal>
                                              <a:schemeClr val="accent2"/>
                                            </p:clrVal>
                                          </p:val>
                                        </p:tav>
                                        <p:tav tm="50000">
                                          <p:val>
                                            <p:clrVal>
                                              <a:schemeClr val="hlink"/>
                                            </p:clrVal>
                                          </p:val>
                                        </p:tav>
                                      </p:tavLst>
                                    </p:anim>
                                    <p:set>
                                      <p:cBhvr>
                                        <p:cTn id="16" dur="80"/>
                                        <p:tgtEl>
                                          <p:spTgt spid="155657"/>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nodeType="clickEffect">
                                  <p:stCondLst>
                                    <p:cond delay="0"/>
                                  </p:stCondLst>
                                  <p:childTnLst>
                                    <p:set>
                                      <p:cBhvr>
                                        <p:cTn id="20" dur="1" fill="hold">
                                          <p:stCondLst>
                                            <p:cond delay="0"/>
                                          </p:stCondLst>
                                        </p:cTn>
                                        <p:tgtEl>
                                          <p:spTgt spid="155704"/>
                                        </p:tgtEl>
                                        <p:attrNameLst>
                                          <p:attrName>style.visibility</p:attrName>
                                        </p:attrNameLst>
                                      </p:cBhvr>
                                      <p:to>
                                        <p:strVal val="visible"/>
                                      </p:to>
                                    </p:set>
                                    <p:animEffect transition="in" filter="checkerboard(across)">
                                      <p:cBhvr>
                                        <p:cTn id="21" dur="500"/>
                                        <p:tgtEl>
                                          <p:spTgt spid="155704"/>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xit" presetSubtype="16" fill="hold" nodeType="clickEffect">
                                  <p:stCondLst>
                                    <p:cond delay="0"/>
                                  </p:stCondLst>
                                  <p:childTnLst>
                                    <p:animEffect transition="out" filter="box(in)">
                                      <p:cBhvr>
                                        <p:cTn id="25" dur="500"/>
                                        <p:tgtEl>
                                          <p:spTgt spid="155704"/>
                                        </p:tgtEl>
                                      </p:cBhvr>
                                    </p:animEffect>
                                    <p:set>
                                      <p:cBhvr>
                                        <p:cTn id="26" dur="1" fill="hold">
                                          <p:stCondLst>
                                            <p:cond delay="499"/>
                                          </p:stCondLst>
                                        </p:cTn>
                                        <p:tgtEl>
                                          <p:spTgt spid="155704"/>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155651"/>
                                        </p:tgtEl>
                                        <p:attrNameLst>
                                          <p:attrName>style.visibility</p:attrName>
                                        </p:attrNameLst>
                                      </p:cBhvr>
                                      <p:to>
                                        <p:strVal val="visible"/>
                                      </p:to>
                                    </p:set>
                                    <p:animEffect transition="in" filter="checkerboard(across)">
                                      <p:cBhvr>
                                        <p:cTn id="31" dur="500"/>
                                        <p:tgtEl>
                                          <p:spTgt spid="155651"/>
                                        </p:tgtEl>
                                      </p:cBhvr>
                                    </p:animEffect>
                                  </p:childTnLst>
                                </p:cTn>
                              </p:par>
                            </p:childTnLst>
                          </p:cTn>
                        </p:par>
                        <p:par>
                          <p:cTn id="32" fill="hold">
                            <p:stCondLst>
                              <p:cond delay="500"/>
                            </p:stCondLst>
                            <p:childTnLst>
                              <p:par>
                                <p:cTn id="33" presetID="8" presetClass="entr" presetSubtype="16" fill="hold" grpId="0" nodeType="afterEffect">
                                  <p:stCondLst>
                                    <p:cond delay="0"/>
                                  </p:stCondLst>
                                  <p:childTnLst>
                                    <p:set>
                                      <p:cBhvr>
                                        <p:cTn id="34" dur="1" fill="hold">
                                          <p:stCondLst>
                                            <p:cond delay="0"/>
                                          </p:stCondLst>
                                        </p:cTn>
                                        <p:tgtEl>
                                          <p:spTgt spid="155659"/>
                                        </p:tgtEl>
                                        <p:attrNameLst>
                                          <p:attrName>style.visibility</p:attrName>
                                        </p:attrNameLst>
                                      </p:cBhvr>
                                      <p:to>
                                        <p:strVal val="visible"/>
                                      </p:to>
                                    </p:set>
                                    <p:animEffect transition="in" filter="diamond(in)">
                                      <p:cBhvr>
                                        <p:cTn id="35" dur="2000"/>
                                        <p:tgtEl>
                                          <p:spTgt spid="155659"/>
                                        </p:tgtEl>
                                      </p:cBhvr>
                                    </p:animEffect>
                                  </p:childTnLst>
                                </p:cTn>
                              </p:par>
                            </p:childTnLst>
                          </p:cTn>
                        </p:par>
                      </p:childTnLst>
                    </p:cTn>
                  </p:par>
                  <p:par>
                    <p:cTn id="36" fill="hold">
                      <p:stCondLst>
                        <p:cond delay="indefinite"/>
                      </p:stCondLst>
                      <p:childTnLst>
                        <p:par>
                          <p:cTn id="37" fill="hold">
                            <p:stCondLst>
                              <p:cond delay="0"/>
                            </p:stCondLst>
                            <p:childTnLst>
                              <p:par>
                                <p:cTn id="38" presetID="8" presetClass="entr" presetSubtype="16" fill="hold" grpId="0" nodeType="clickEffect">
                                  <p:stCondLst>
                                    <p:cond delay="0"/>
                                  </p:stCondLst>
                                  <p:childTnLst>
                                    <p:set>
                                      <p:cBhvr>
                                        <p:cTn id="39" dur="1" fill="hold">
                                          <p:stCondLst>
                                            <p:cond delay="0"/>
                                          </p:stCondLst>
                                        </p:cTn>
                                        <p:tgtEl>
                                          <p:spTgt spid="155652"/>
                                        </p:tgtEl>
                                        <p:attrNameLst>
                                          <p:attrName>style.visibility</p:attrName>
                                        </p:attrNameLst>
                                      </p:cBhvr>
                                      <p:to>
                                        <p:strVal val="visible"/>
                                      </p:to>
                                    </p:set>
                                    <p:animEffect transition="in" filter="diamond(in)">
                                      <p:cBhvr>
                                        <p:cTn id="40" dur="2000"/>
                                        <p:tgtEl>
                                          <p:spTgt spid="155652"/>
                                        </p:tgtEl>
                                      </p:cBhvr>
                                    </p:animEffect>
                                  </p:childTnLst>
                                </p:cTn>
                              </p:par>
                            </p:childTnLst>
                          </p:cTn>
                        </p:par>
                        <p:par>
                          <p:cTn id="41" fill="hold">
                            <p:stCondLst>
                              <p:cond delay="2000"/>
                            </p:stCondLst>
                            <p:childTnLst>
                              <p:par>
                                <p:cTn id="42" presetID="8" presetClass="entr" presetSubtype="16" fill="hold" grpId="0" nodeType="afterEffect">
                                  <p:stCondLst>
                                    <p:cond delay="0"/>
                                  </p:stCondLst>
                                  <p:childTnLst>
                                    <p:set>
                                      <p:cBhvr>
                                        <p:cTn id="43" dur="1" fill="hold">
                                          <p:stCondLst>
                                            <p:cond delay="0"/>
                                          </p:stCondLst>
                                        </p:cTn>
                                        <p:tgtEl>
                                          <p:spTgt spid="155661"/>
                                        </p:tgtEl>
                                        <p:attrNameLst>
                                          <p:attrName>style.visibility</p:attrName>
                                        </p:attrNameLst>
                                      </p:cBhvr>
                                      <p:to>
                                        <p:strVal val="visible"/>
                                      </p:to>
                                    </p:set>
                                    <p:animEffect transition="in" filter="diamond(in)">
                                      <p:cBhvr>
                                        <p:cTn id="44" dur="2000"/>
                                        <p:tgtEl>
                                          <p:spTgt spid="155661"/>
                                        </p:tgtEl>
                                      </p:cBhvr>
                                    </p:animEffect>
                                  </p:childTnLst>
                                </p:cTn>
                              </p:par>
                            </p:childTnLst>
                          </p:cTn>
                        </p:par>
                      </p:childTnLst>
                    </p:cTn>
                  </p:par>
                  <p:par>
                    <p:cTn id="45" fill="hold">
                      <p:stCondLst>
                        <p:cond delay="indefinite"/>
                      </p:stCondLst>
                      <p:childTnLst>
                        <p:par>
                          <p:cTn id="46" fill="hold">
                            <p:stCondLst>
                              <p:cond delay="0"/>
                            </p:stCondLst>
                            <p:childTnLst>
                              <p:par>
                                <p:cTn id="47" presetID="8" presetClass="entr" presetSubtype="16" fill="hold" grpId="0" nodeType="clickEffect">
                                  <p:stCondLst>
                                    <p:cond delay="0"/>
                                  </p:stCondLst>
                                  <p:childTnLst>
                                    <p:set>
                                      <p:cBhvr>
                                        <p:cTn id="48" dur="1" fill="hold">
                                          <p:stCondLst>
                                            <p:cond delay="0"/>
                                          </p:stCondLst>
                                        </p:cTn>
                                        <p:tgtEl>
                                          <p:spTgt spid="155653"/>
                                        </p:tgtEl>
                                        <p:attrNameLst>
                                          <p:attrName>style.visibility</p:attrName>
                                        </p:attrNameLst>
                                      </p:cBhvr>
                                      <p:to>
                                        <p:strVal val="visible"/>
                                      </p:to>
                                    </p:set>
                                    <p:animEffect transition="in" filter="diamond(in)">
                                      <p:cBhvr>
                                        <p:cTn id="49" dur="2000"/>
                                        <p:tgtEl>
                                          <p:spTgt spid="155653"/>
                                        </p:tgtEl>
                                      </p:cBhvr>
                                    </p:animEffect>
                                  </p:childTnLst>
                                </p:cTn>
                              </p:par>
                            </p:childTnLst>
                          </p:cTn>
                        </p:par>
                        <p:par>
                          <p:cTn id="50" fill="hold">
                            <p:stCondLst>
                              <p:cond delay="2000"/>
                            </p:stCondLst>
                            <p:childTnLst>
                              <p:par>
                                <p:cTn id="51" presetID="8" presetClass="entr" presetSubtype="16" fill="hold" grpId="0" nodeType="afterEffect">
                                  <p:stCondLst>
                                    <p:cond delay="0"/>
                                  </p:stCondLst>
                                  <p:childTnLst>
                                    <p:set>
                                      <p:cBhvr>
                                        <p:cTn id="52" dur="1" fill="hold">
                                          <p:stCondLst>
                                            <p:cond delay="0"/>
                                          </p:stCondLst>
                                        </p:cTn>
                                        <p:tgtEl>
                                          <p:spTgt spid="155662"/>
                                        </p:tgtEl>
                                        <p:attrNameLst>
                                          <p:attrName>style.visibility</p:attrName>
                                        </p:attrNameLst>
                                      </p:cBhvr>
                                      <p:to>
                                        <p:strVal val="visible"/>
                                      </p:to>
                                    </p:set>
                                    <p:animEffect transition="in" filter="diamond(in)">
                                      <p:cBhvr>
                                        <p:cTn id="53" dur="2000"/>
                                        <p:tgtEl>
                                          <p:spTgt spid="155662"/>
                                        </p:tgtEl>
                                      </p:cBhvr>
                                    </p:animEffect>
                                  </p:childTnLst>
                                </p:cTn>
                              </p:par>
                            </p:childTnLst>
                          </p:cTn>
                        </p:par>
                      </p:childTnLst>
                    </p:cTn>
                  </p:par>
                  <p:par>
                    <p:cTn id="54" fill="hold">
                      <p:stCondLst>
                        <p:cond delay="indefinite"/>
                      </p:stCondLst>
                      <p:childTnLst>
                        <p:par>
                          <p:cTn id="55" fill="hold">
                            <p:stCondLst>
                              <p:cond delay="0"/>
                            </p:stCondLst>
                            <p:childTnLst>
                              <p:par>
                                <p:cTn id="56" presetID="8" presetClass="entr" presetSubtype="16" fill="hold" grpId="0" nodeType="clickEffect">
                                  <p:stCondLst>
                                    <p:cond delay="0"/>
                                  </p:stCondLst>
                                  <p:childTnLst>
                                    <p:set>
                                      <p:cBhvr>
                                        <p:cTn id="57" dur="1" fill="hold">
                                          <p:stCondLst>
                                            <p:cond delay="0"/>
                                          </p:stCondLst>
                                        </p:cTn>
                                        <p:tgtEl>
                                          <p:spTgt spid="155654"/>
                                        </p:tgtEl>
                                        <p:attrNameLst>
                                          <p:attrName>style.visibility</p:attrName>
                                        </p:attrNameLst>
                                      </p:cBhvr>
                                      <p:to>
                                        <p:strVal val="visible"/>
                                      </p:to>
                                    </p:set>
                                    <p:animEffect transition="in" filter="diamond(in)">
                                      <p:cBhvr>
                                        <p:cTn id="58" dur="2000"/>
                                        <p:tgtEl>
                                          <p:spTgt spid="155654"/>
                                        </p:tgtEl>
                                      </p:cBhvr>
                                    </p:animEffect>
                                  </p:childTnLst>
                                </p:cTn>
                              </p:par>
                            </p:childTnLst>
                          </p:cTn>
                        </p:par>
                        <p:par>
                          <p:cTn id="59" fill="hold">
                            <p:stCondLst>
                              <p:cond delay="2000"/>
                            </p:stCondLst>
                            <p:childTnLst>
                              <p:par>
                                <p:cTn id="60" presetID="8" presetClass="entr" presetSubtype="16" fill="hold" grpId="0" nodeType="afterEffect">
                                  <p:stCondLst>
                                    <p:cond delay="0"/>
                                  </p:stCondLst>
                                  <p:childTnLst>
                                    <p:set>
                                      <p:cBhvr>
                                        <p:cTn id="61" dur="1" fill="hold">
                                          <p:stCondLst>
                                            <p:cond delay="0"/>
                                          </p:stCondLst>
                                        </p:cTn>
                                        <p:tgtEl>
                                          <p:spTgt spid="155665"/>
                                        </p:tgtEl>
                                        <p:attrNameLst>
                                          <p:attrName>style.visibility</p:attrName>
                                        </p:attrNameLst>
                                      </p:cBhvr>
                                      <p:to>
                                        <p:strVal val="visible"/>
                                      </p:to>
                                    </p:set>
                                    <p:animEffect transition="in" filter="diamond(in)">
                                      <p:cBhvr>
                                        <p:cTn id="62" dur="2000"/>
                                        <p:tgtEl>
                                          <p:spTgt spid="155665"/>
                                        </p:tgtEl>
                                      </p:cBhvr>
                                    </p:animEffect>
                                  </p:childTnLst>
                                </p:cTn>
                              </p:par>
                            </p:childTnLst>
                          </p:cTn>
                        </p:par>
                      </p:childTnLst>
                    </p:cTn>
                  </p:par>
                  <p:par>
                    <p:cTn id="63" fill="hold">
                      <p:stCondLst>
                        <p:cond delay="indefinite"/>
                      </p:stCondLst>
                      <p:childTnLst>
                        <p:par>
                          <p:cTn id="64" fill="hold">
                            <p:stCondLst>
                              <p:cond delay="0"/>
                            </p:stCondLst>
                            <p:childTnLst>
                              <p:par>
                                <p:cTn id="65" presetID="8" presetClass="entr" presetSubtype="16" fill="hold" grpId="0" nodeType="clickEffect">
                                  <p:stCondLst>
                                    <p:cond delay="0"/>
                                  </p:stCondLst>
                                  <p:childTnLst>
                                    <p:set>
                                      <p:cBhvr>
                                        <p:cTn id="66" dur="1" fill="hold">
                                          <p:stCondLst>
                                            <p:cond delay="0"/>
                                          </p:stCondLst>
                                        </p:cTn>
                                        <p:tgtEl>
                                          <p:spTgt spid="155655"/>
                                        </p:tgtEl>
                                        <p:attrNameLst>
                                          <p:attrName>style.visibility</p:attrName>
                                        </p:attrNameLst>
                                      </p:cBhvr>
                                      <p:to>
                                        <p:strVal val="visible"/>
                                      </p:to>
                                    </p:set>
                                    <p:animEffect transition="in" filter="diamond(in)">
                                      <p:cBhvr>
                                        <p:cTn id="67" dur="2000"/>
                                        <p:tgtEl>
                                          <p:spTgt spid="1556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1" grpId="0" animBg="1"/>
      <p:bldP spid="155652" grpId="0" animBg="1"/>
      <p:bldP spid="155653" grpId="0" animBg="1"/>
      <p:bldP spid="155654" grpId="0" animBg="1"/>
      <p:bldP spid="155655" grpId="0" animBg="1"/>
      <p:bldP spid="155657" grpId="0"/>
      <p:bldP spid="155659" grpId="0" animBg="1"/>
      <p:bldP spid="155661" grpId="0" animBg="1"/>
      <p:bldP spid="155662" grpId="0" animBg="1"/>
      <p:bldP spid="155665" grpId="0" animBg="1"/>
      <p:bldP spid="15566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ChangeArrowheads="1"/>
          </p:cNvSpPr>
          <p:nvPr/>
        </p:nvSpPr>
        <p:spPr bwMode="auto">
          <a:xfrm>
            <a:off x="3352800" y="152400"/>
            <a:ext cx="2209800" cy="381000"/>
          </a:xfrm>
          <a:prstGeom prst="rect">
            <a:avLst/>
          </a:prstGeom>
          <a:noFill/>
          <a:ln w="9525">
            <a:noFill/>
            <a:miter lim="800000"/>
            <a:headEnd/>
            <a:tailEnd/>
          </a:ln>
          <a:effectLst/>
        </p:spPr>
        <p:txBody>
          <a:bodyPr anchor="ctr"/>
          <a:lstStyle/>
          <a:p>
            <a:pPr algn="ctr"/>
            <a:endParaRPr lang="vi-VN" sz="1600" b="1"/>
          </a:p>
        </p:txBody>
      </p:sp>
      <p:pic>
        <p:nvPicPr>
          <p:cNvPr id="132099" name="Picture 3" descr="1"/>
          <p:cNvPicPr>
            <a:picLocks noChangeAspect="1" noChangeArrowheads="1"/>
          </p:cNvPicPr>
          <p:nvPr/>
        </p:nvPicPr>
        <p:blipFill>
          <a:blip r:embed="rId2"/>
          <a:srcRect/>
          <a:stretch>
            <a:fillRect/>
          </a:stretch>
        </p:blipFill>
        <p:spPr bwMode="auto">
          <a:xfrm>
            <a:off x="0" y="1066800"/>
            <a:ext cx="9144000" cy="5791200"/>
          </a:xfrm>
          <a:prstGeom prst="rect">
            <a:avLst/>
          </a:prstGeom>
          <a:noFill/>
        </p:spPr>
      </p:pic>
      <p:sp>
        <p:nvSpPr>
          <p:cNvPr id="132101" name="Rectangle 5"/>
          <p:cNvSpPr>
            <a:spLocks noChangeArrowheads="1"/>
          </p:cNvSpPr>
          <p:nvPr/>
        </p:nvSpPr>
        <p:spPr bwMode="auto">
          <a:xfrm>
            <a:off x="1676400" y="304800"/>
            <a:ext cx="5181600" cy="533400"/>
          </a:xfrm>
          <a:prstGeom prst="rect">
            <a:avLst/>
          </a:prstGeom>
          <a:noFill/>
          <a:ln w="9525">
            <a:noFill/>
            <a:miter lim="800000"/>
            <a:headEnd/>
            <a:tailEnd/>
          </a:ln>
          <a:effectLst/>
        </p:spPr>
        <p:txBody>
          <a:bodyPr wrap="none" anchor="ctr"/>
          <a:lstStyle/>
          <a:p>
            <a:pPr algn="ctr"/>
            <a:endParaRPr lang="en-US" b="1"/>
          </a:p>
          <a:p>
            <a:pPr algn="ctr"/>
            <a:endParaRPr lang="en-US" b="1"/>
          </a:p>
          <a:p>
            <a:pPr algn="ctr"/>
            <a:r>
              <a:rPr lang="en-US" b="1">
                <a:solidFill>
                  <a:schemeClr val="tx2"/>
                </a:solidFill>
              </a:rPr>
              <a:t>BÀI 23: LÀM ĐẤT GIEO ƯƠM CÂY RỪNG</a:t>
            </a:r>
            <a:br>
              <a:rPr lang="en-US" b="1">
                <a:solidFill>
                  <a:schemeClr val="tx2"/>
                </a:solidFill>
              </a:rPr>
            </a:br>
            <a:endParaRPr lang="en-US" b="1">
              <a:solidFill>
                <a:schemeClr val="tx2"/>
              </a:solidFill>
            </a:endParaRPr>
          </a:p>
        </p:txBody>
      </p:sp>
      <p:sp>
        <p:nvSpPr>
          <p:cNvPr id="132107" name="AutoShape 11"/>
          <p:cNvSpPr>
            <a:spLocks noChangeArrowheads="1"/>
          </p:cNvSpPr>
          <p:nvPr/>
        </p:nvSpPr>
        <p:spPr bwMode="auto">
          <a:xfrm>
            <a:off x="1905000" y="1295400"/>
            <a:ext cx="4953000" cy="2286000"/>
          </a:xfrm>
          <a:prstGeom prst="cloudCallout">
            <a:avLst>
              <a:gd name="adj1" fmla="val -29806"/>
              <a:gd name="adj2" fmla="val 155278"/>
            </a:avLst>
          </a:prstGeom>
          <a:gradFill rotWithShape="1">
            <a:gsLst>
              <a:gs pos="0">
                <a:srgbClr val="FF0066"/>
              </a:gs>
              <a:gs pos="50000">
                <a:srgbClr val="FFFF00"/>
              </a:gs>
              <a:gs pos="100000">
                <a:srgbClr val="FF0066"/>
              </a:gs>
            </a:gsLst>
            <a:lin ang="5400000" scaled="1"/>
          </a:gradFill>
          <a:ln w="9525">
            <a:solidFill>
              <a:schemeClr val="tx1"/>
            </a:solidFill>
            <a:round/>
            <a:headEnd/>
            <a:tailEnd/>
          </a:ln>
          <a:effectLst/>
        </p:spPr>
        <p:txBody>
          <a:bodyPr/>
          <a:lstStyle/>
          <a:p>
            <a:pPr>
              <a:spcBef>
                <a:spcPct val="20000"/>
              </a:spcBef>
            </a:pPr>
            <a:r>
              <a:rPr lang="en-US" sz="2400" b="1">
                <a:solidFill>
                  <a:schemeClr val="tx2"/>
                </a:solidFill>
              </a:rPr>
              <a:t>Trong quá trình làm đất để đảm bảo an toàn lao động phải chý ý điều gì ?</a:t>
            </a:r>
            <a:r>
              <a:rPr lang="en-US" sz="2400">
                <a:solidFill>
                  <a:schemeClr val="tx2"/>
                </a:solidFill>
              </a:rPr>
              <a:t/>
            </a:r>
            <a:br>
              <a:rPr lang="en-US" sz="2400">
                <a:solidFill>
                  <a:schemeClr val="tx2"/>
                </a:solidFill>
              </a:rPr>
            </a:br>
            <a:r>
              <a:rPr lang="en-US">
                <a:solidFill>
                  <a:srgbClr val="FF3300"/>
                </a:solidFill>
              </a:rPr>
              <a:t/>
            </a:r>
            <a:br>
              <a:rPr lang="en-US">
                <a:solidFill>
                  <a:srgbClr val="FF3300"/>
                </a:solidFill>
              </a:rPr>
            </a:br>
            <a:r>
              <a:rPr lang="en-US" sz="2400" b="1"/>
              <a:t>? </a:t>
            </a:r>
          </a:p>
          <a:p>
            <a:pPr>
              <a:spcBef>
                <a:spcPct val="20000"/>
              </a:spcBef>
            </a:pPr>
            <a:endParaRPr lang="en-US" sz="2400" b="1"/>
          </a:p>
          <a:p>
            <a:pPr>
              <a:lnSpc>
                <a:spcPct val="80000"/>
              </a:lnSpc>
              <a:spcBef>
                <a:spcPct val="20000"/>
              </a:spcBef>
            </a:pPr>
            <a:endParaRPr lang="en-US" sz="2400" b="1"/>
          </a:p>
          <a:p>
            <a:pPr algn="ctr"/>
            <a:endParaRPr lang="en-US" sz="2400" b="1"/>
          </a:p>
        </p:txBody>
      </p:sp>
      <p:sp>
        <p:nvSpPr>
          <p:cNvPr id="132108" name="Text Box 12"/>
          <p:cNvSpPr txBox="1">
            <a:spLocks noChangeArrowheads="1"/>
          </p:cNvSpPr>
          <p:nvPr/>
        </p:nvSpPr>
        <p:spPr bwMode="auto">
          <a:xfrm>
            <a:off x="2362200" y="5105400"/>
            <a:ext cx="6477000" cy="946150"/>
          </a:xfrm>
          <a:prstGeom prst="rect">
            <a:avLst/>
          </a:prstGeom>
          <a:noFill/>
          <a:ln w="9525">
            <a:noFill/>
            <a:miter lim="800000"/>
            <a:headEnd/>
            <a:tailEnd/>
          </a:ln>
          <a:effectLst/>
        </p:spPr>
        <p:txBody>
          <a:bodyPr>
            <a:spAutoFit/>
          </a:bodyPr>
          <a:lstStyle/>
          <a:p>
            <a:pPr algn="ctr"/>
            <a:r>
              <a:rPr lang="en-US" sz="2800"/>
              <a:t>Cần lưu ý khi tiếp xúc với công cụ lao động, hoá chất, côn trùng có hại</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32107"/>
                                        </p:tgtEl>
                                        <p:attrNameLst>
                                          <p:attrName>style.visibility</p:attrName>
                                        </p:attrNameLst>
                                      </p:cBhvr>
                                      <p:to>
                                        <p:strVal val="visible"/>
                                      </p:to>
                                    </p:set>
                                    <p:animEffect transition="in" filter="diamond(in)">
                                      <p:cBhvr>
                                        <p:cTn id="7" dur="2000"/>
                                        <p:tgtEl>
                                          <p:spTgt spid="13210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xit" presetSubtype="4" fill="hold" grpId="1" nodeType="clickEffect">
                                  <p:stCondLst>
                                    <p:cond delay="0"/>
                                  </p:stCondLst>
                                  <p:childTnLst>
                                    <p:anim calcmode="lin" valueType="num">
                                      <p:cBhvr additive="base">
                                        <p:cTn id="11" dur="500"/>
                                        <p:tgtEl>
                                          <p:spTgt spid="132107"/>
                                        </p:tgtEl>
                                        <p:attrNameLst>
                                          <p:attrName>ppt_x</p:attrName>
                                        </p:attrNameLst>
                                      </p:cBhvr>
                                      <p:tavLst>
                                        <p:tav tm="0">
                                          <p:val>
                                            <p:strVal val="ppt_x"/>
                                          </p:val>
                                        </p:tav>
                                        <p:tav tm="100000">
                                          <p:val>
                                            <p:strVal val="ppt_x"/>
                                          </p:val>
                                        </p:tav>
                                      </p:tavLst>
                                    </p:anim>
                                    <p:anim calcmode="lin" valueType="num">
                                      <p:cBhvr additive="base">
                                        <p:cTn id="12" dur="500"/>
                                        <p:tgtEl>
                                          <p:spTgt spid="132107"/>
                                        </p:tgtEl>
                                        <p:attrNameLst>
                                          <p:attrName>ppt_y</p:attrName>
                                        </p:attrNameLst>
                                      </p:cBhvr>
                                      <p:tavLst>
                                        <p:tav tm="0">
                                          <p:val>
                                            <p:strVal val="ppt_y"/>
                                          </p:val>
                                        </p:tav>
                                        <p:tav tm="100000">
                                          <p:val>
                                            <p:strVal val="1+ppt_h/2"/>
                                          </p:val>
                                        </p:tav>
                                      </p:tavLst>
                                    </p:anim>
                                    <p:set>
                                      <p:cBhvr>
                                        <p:cTn id="13" dur="1" fill="hold">
                                          <p:stCondLst>
                                            <p:cond delay="499"/>
                                          </p:stCondLst>
                                        </p:cTn>
                                        <p:tgtEl>
                                          <p:spTgt spid="132107"/>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32108"/>
                                        </p:tgtEl>
                                        <p:attrNameLst>
                                          <p:attrName>style.visibility</p:attrName>
                                        </p:attrNameLst>
                                      </p:cBhvr>
                                      <p:to>
                                        <p:strVal val="visible"/>
                                      </p:to>
                                    </p:set>
                                    <p:anim calcmode="lin" valueType="num">
                                      <p:cBhvr additive="base">
                                        <p:cTn id="18" dur="500" fill="hold"/>
                                        <p:tgtEl>
                                          <p:spTgt spid="132108"/>
                                        </p:tgtEl>
                                        <p:attrNameLst>
                                          <p:attrName>ppt_x</p:attrName>
                                        </p:attrNameLst>
                                      </p:cBhvr>
                                      <p:tavLst>
                                        <p:tav tm="0">
                                          <p:val>
                                            <p:strVal val="#ppt_x"/>
                                          </p:val>
                                        </p:tav>
                                        <p:tav tm="100000">
                                          <p:val>
                                            <p:strVal val="#ppt_x"/>
                                          </p:val>
                                        </p:tav>
                                      </p:tavLst>
                                    </p:anim>
                                    <p:anim calcmode="lin" valueType="num">
                                      <p:cBhvr additive="base">
                                        <p:cTn id="19" dur="500" fill="hold"/>
                                        <p:tgtEl>
                                          <p:spTgt spid="13210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07" grpId="0" animBg="1"/>
      <p:bldP spid="132107" grpId="1" animBg="1"/>
      <p:bldP spid="13210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ChangeArrowheads="1"/>
          </p:cNvSpPr>
          <p:nvPr/>
        </p:nvSpPr>
        <p:spPr bwMode="auto">
          <a:xfrm>
            <a:off x="3352800" y="152400"/>
            <a:ext cx="2209800" cy="381000"/>
          </a:xfrm>
          <a:prstGeom prst="rect">
            <a:avLst/>
          </a:prstGeom>
          <a:noFill/>
          <a:ln w="9525">
            <a:noFill/>
            <a:miter lim="800000"/>
            <a:headEnd/>
            <a:tailEnd/>
          </a:ln>
          <a:effectLst/>
        </p:spPr>
        <p:txBody>
          <a:bodyPr anchor="ctr"/>
          <a:lstStyle/>
          <a:p>
            <a:pPr algn="ctr"/>
            <a:endParaRPr lang="vi-VN" sz="1600" b="1"/>
          </a:p>
        </p:txBody>
      </p:sp>
      <p:pic>
        <p:nvPicPr>
          <p:cNvPr id="162819" name="Picture 3" descr="1"/>
          <p:cNvPicPr>
            <a:picLocks noChangeAspect="1" noChangeArrowheads="1"/>
          </p:cNvPicPr>
          <p:nvPr/>
        </p:nvPicPr>
        <p:blipFill>
          <a:blip r:embed="rId2"/>
          <a:srcRect/>
          <a:stretch>
            <a:fillRect/>
          </a:stretch>
        </p:blipFill>
        <p:spPr bwMode="auto">
          <a:xfrm>
            <a:off x="0" y="1066800"/>
            <a:ext cx="9144000" cy="5791200"/>
          </a:xfrm>
          <a:prstGeom prst="rect">
            <a:avLst/>
          </a:prstGeom>
          <a:noFill/>
        </p:spPr>
      </p:pic>
      <p:sp>
        <p:nvSpPr>
          <p:cNvPr id="162821" name="Rectangle 5"/>
          <p:cNvSpPr>
            <a:spLocks noChangeArrowheads="1"/>
          </p:cNvSpPr>
          <p:nvPr/>
        </p:nvSpPr>
        <p:spPr bwMode="auto">
          <a:xfrm>
            <a:off x="1676400" y="304800"/>
            <a:ext cx="5181600" cy="533400"/>
          </a:xfrm>
          <a:prstGeom prst="rect">
            <a:avLst/>
          </a:prstGeom>
          <a:noFill/>
          <a:ln w="9525">
            <a:noFill/>
            <a:miter lim="800000"/>
            <a:headEnd/>
            <a:tailEnd/>
          </a:ln>
          <a:effectLst/>
        </p:spPr>
        <p:txBody>
          <a:bodyPr wrap="none" anchor="ctr"/>
          <a:lstStyle/>
          <a:p>
            <a:pPr algn="ctr"/>
            <a:endParaRPr lang="en-US" b="1"/>
          </a:p>
          <a:p>
            <a:pPr algn="ctr"/>
            <a:endParaRPr lang="en-US" b="1"/>
          </a:p>
          <a:p>
            <a:pPr algn="ctr"/>
            <a:r>
              <a:rPr lang="en-US" b="1">
                <a:solidFill>
                  <a:schemeClr val="tx2"/>
                </a:solidFill>
              </a:rPr>
              <a:t>BÀI 23: LÀM ĐẤT GIEO ƯƠM CÂY RỪNG</a:t>
            </a:r>
            <a:br>
              <a:rPr lang="en-US" b="1">
                <a:solidFill>
                  <a:schemeClr val="tx2"/>
                </a:solidFill>
              </a:rPr>
            </a:br>
            <a:endParaRPr lang="en-US" b="1">
              <a:solidFill>
                <a:schemeClr val="tx2"/>
              </a:solidFill>
            </a:endParaRPr>
          </a:p>
        </p:txBody>
      </p:sp>
      <p:sp>
        <p:nvSpPr>
          <p:cNvPr id="162822" name="Rectangle 6"/>
          <p:cNvSpPr>
            <a:spLocks noChangeArrowheads="1"/>
          </p:cNvSpPr>
          <p:nvPr/>
        </p:nvSpPr>
        <p:spPr bwMode="auto">
          <a:xfrm>
            <a:off x="914400" y="1295400"/>
            <a:ext cx="5410200" cy="609600"/>
          </a:xfrm>
          <a:prstGeom prst="rect">
            <a:avLst/>
          </a:prstGeom>
          <a:noFill/>
          <a:ln w="9525">
            <a:noFill/>
            <a:miter lim="800000"/>
            <a:headEnd/>
            <a:tailEnd/>
          </a:ln>
          <a:effectLst/>
        </p:spPr>
        <p:txBody>
          <a:bodyPr lIns="71689" tIns="35844" rIns="71689" bIns="35844" anchor="ctr"/>
          <a:lstStyle/>
          <a:p>
            <a:pPr algn="ctr"/>
            <a:r>
              <a:rPr lang="en-US" sz="2400" b="1">
                <a:solidFill>
                  <a:schemeClr val="tx2"/>
                </a:solidFill>
              </a:rPr>
              <a:t>2. Tạo nền đất gieo ươm cây rừng:</a:t>
            </a:r>
            <a:endParaRPr lang="en-US" sz="2400" b="1"/>
          </a:p>
        </p:txBody>
      </p:sp>
      <p:sp>
        <p:nvSpPr>
          <p:cNvPr id="162823" name="Rectangle 7"/>
          <p:cNvSpPr>
            <a:spLocks noChangeArrowheads="1"/>
          </p:cNvSpPr>
          <p:nvPr/>
        </p:nvSpPr>
        <p:spPr bwMode="auto">
          <a:xfrm>
            <a:off x="914400" y="1981200"/>
            <a:ext cx="6629400" cy="914400"/>
          </a:xfrm>
          <a:prstGeom prst="rect">
            <a:avLst/>
          </a:prstGeom>
          <a:noFill/>
          <a:ln w="9525">
            <a:noFill/>
            <a:miter lim="800000"/>
            <a:headEnd/>
            <a:tailEnd/>
          </a:ln>
          <a:effectLst/>
        </p:spPr>
        <p:txBody>
          <a:bodyPr lIns="71689" tIns="35844" rIns="71689" bIns="35844" anchor="ctr"/>
          <a:lstStyle/>
          <a:p>
            <a:r>
              <a:rPr lang="en-US" sz="2400" b="1"/>
              <a:t/>
            </a:r>
            <a:br>
              <a:rPr lang="en-US" sz="2400" b="1"/>
            </a:br>
            <a:r>
              <a:rPr lang="en-US" sz="2400" b="1"/>
              <a:t>Trong sản xuất lâm nghiệp có những cách tạo nền đất gieo ươm nào?</a:t>
            </a:r>
            <a:br>
              <a:rPr lang="en-US" sz="2400" b="1"/>
            </a:br>
            <a:endParaRPr lang="en-US" sz="2400" b="1"/>
          </a:p>
        </p:txBody>
      </p:sp>
      <p:sp>
        <p:nvSpPr>
          <p:cNvPr id="162824" name="Rectangle 8"/>
          <p:cNvSpPr>
            <a:spLocks noChangeArrowheads="1"/>
          </p:cNvSpPr>
          <p:nvPr/>
        </p:nvSpPr>
        <p:spPr bwMode="auto">
          <a:xfrm>
            <a:off x="914400" y="2895600"/>
            <a:ext cx="6629400" cy="914400"/>
          </a:xfrm>
          <a:prstGeom prst="rect">
            <a:avLst/>
          </a:prstGeom>
          <a:noFill/>
          <a:ln w="9525">
            <a:noFill/>
            <a:miter lim="800000"/>
            <a:headEnd/>
            <a:tailEnd/>
          </a:ln>
          <a:effectLst/>
        </p:spPr>
        <p:txBody>
          <a:bodyPr lIns="71689" tIns="35844" rIns="71689" bIns="35844" anchor="ctr"/>
          <a:lstStyle/>
          <a:p>
            <a:r>
              <a:rPr lang="en-US" sz="2400" b="1"/>
              <a:t/>
            </a:r>
            <a:br>
              <a:rPr lang="en-US" sz="2400" b="1"/>
            </a:br>
            <a:r>
              <a:rPr lang="en-US" sz="2400" b="1"/>
              <a:t>- Luống đất</a:t>
            </a:r>
            <a:br>
              <a:rPr lang="en-US" sz="2400" b="1"/>
            </a:br>
            <a:r>
              <a:rPr lang="en-US" sz="2400" b="1"/>
              <a:t>- Bầu đất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62822"/>
                                        </p:tgtEl>
                                        <p:attrNameLst>
                                          <p:attrName>style.visibility</p:attrName>
                                        </p:attrNameLst>
                                      </p:cBhvr>
                                      <p:to>
                                        <p:strVal val="visible"/>
                                      </p:to>
                                    </p:set>
                                    <p:anim calcmode="discrete" valueType="clr">
                                      <p:cBhvr override="childStyle">
                                        <p:cTn id="7" dur="80"/>
                                        <p:tgtEl>
                                          <p:spTgt spid="16282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62822"/>
                                        </p:tgtEl>
                                        <p:attrNameLst>
                                          <p:attrName>fillcolor</p:attrName>
                                        </p:attrNameLst>
                                      </p:cBhvr>
                                      <p:tavLst>
                                        <p:tav tm="0">
                                          <p:val>
                                            <p:clrVal>
                                              <a:schemeClr val="accent2"/>
                                            </p:clrVal>
                                          </p:val>
                                        </p:tav>
                                        <p:tav tm="50000">
                                          <p:val>
                                            <p:clrVal>
                                              <a:schemeClr val="hlink"/>
                                            </p:clrVal>
                                          </p:val>
                                        </p:tav>
                                      </p:tavLst>
                                    </p:anim>
                                    <p:set>
                                      <p:cBhvr>
                                        <p:cTn id="9" dur="80"/>
                                        <p:tgtEl>
                                          <p:spTgt spid="16282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62823"/>
                                        </p:tgtEl>
                                        <p:attrNameLst>
                                          <p:attrName>style.visibility</p:attrName>
                                        </p:attrNameLst>
                                      </p:cBhvr>
                                      <p:to>
                                        <p:strVal val="visible"/>
                                      </p:to>
                                    </p:set>
                                    <p:anim calcmode="discrete" valueType="clr">
                                      <p:cBhvr override="childStyle">
                                        <p:cTn id="14" dur="80"/>
                                        <p:tgtEl>
                                          <p:spTgt spid="162823"/>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62823"/>
                                        </p:tgtEl>
                                        <p:attrNameLst>
                                          <p:attrName>fillcolor</p:attrName>
                                        </p:attrNameLst>
                                      </p:cBhvr>
                                      <p:tavLst>
                                        <p:tav tm="0">
                                          <p:val>
                                            <p:clrVal>
                                              <a:schemeClr val="accent2"/>
                                            </p:clrVal>
                                          </p:val>
                                        </p:tav>
                                        <p:tav tm="50000">
                                          <p:val>
                                            <p:clrVal>
                                              <a:schemeClr val="hlink"/>
                                            </p:clrVal>
                                          </p:val>
                                        </p:tav>
                                      </p:tavLst>
                                    </p:anim>
                                    <p:set>
                                      <p:cBhvr>
                                        <p:cTn id="16" dur="80"/>
                                        <p:tgtEl>
                                          <p:spTgt spid="162823"/>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62824"/>
                                        </p:tgtEl>
                                        <p:attrNameLst>
                                          <p:attrName>style.visibility</p:attrName>
                                        </p:attrNameLst>
                                      </p:cBhvr>
                                      <p:to>
                                        <p:strVal val="visible"/>
                                      </p:to>
                                    </p:set>
                                    <p:anim calcmode="discrete" valueType="clr">
                                      <p:cBhvr override="childStyle">
                                        <p:cTn id="21" dur="80"/>
                                        <p:tgtEl>
                                          <p:spTgt spid="162824"/>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62824"/>
                                        </p:tgtEl>
                                        <p:attrNameLst>
                                          <p:attrName>fillcolor</p:attrName>
                                        </p:attrNameLst>
                                      </p:cBhvr>
                                      <p:tavLst>
                                        <p:tav tm="0">
                                          <p:val>
                                            <p:clrVal>
                                              <a:schemeClr val="accent2"/>
                                            </p:clrVal>
                                          </p:val>
                                        </p:tav>
                                        <p:tav tm="50000">
                                          <p:val>
                                            <p:clrVal>
                                              <a:schemeClr val="hlink"/>
                                            </p:clrVal>
                                          </p:val>
                                        </p:tav>
                                      </p:tavLst>
                                    </p:anim>
                                    <p:set>
                                      <p:cBhvr>
                                        <p:cTn id="23" dur="80"/>
                                        <p:tgtEl>
                                          <p:spTgt spid="16282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22" grpId="0"/>
      <p:bldP spid="162823" grpId="0"/>
      <p:bldP spid="16282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ChangeArrowheads="1"/>
          </p:cNvSpPr>
          <p:nvPr/>
        </p:nvSpPr>
        <p:spPr bwMode="auto">
          <a:xfrm>
            <a:off x="0" y="0"/>
            <a:ext cx="7467600" cy="1373188"/>
          </a:xfrm>
          <a:prstGeom prst="rect">
            <a:avLst/>
          </a:prstGeom>
          <a:noFill/>
          <a:ln w="9525">
            <a:noFill/>
            <a:miter lim="800000"/>
            <a:headEnd/>
            <a:tailEnd/>
          </a:ln>
          <a:effectLst/>
        </p:spPr>
        <p:txBody>
          <a:bodyPr>
            <a:spAutoFit/>
          </a:bodyPr>
          <a:lstStyle/>
          <a:p>
            <a:r>
              <a:rPr lang="en-US" sz="2800" b="1">
                <a:sym typeface="Webdings" pitchFamily="18" charset="2"/>
              </a:rPr>
              <a:t>Quan sát hình 36.a: xác định kích thước, hướng luống ?</a:t>
            </a:r>
          </a:p>
          <a:p>
            <a:endParaRPr lang="en-US" sz="2800" b="1">
              <a:sym typeface="Webdings" pitchFamily="18" charset="2"/>
            </a:endParaRPr>
          </a:p>
        </p:txBody>
      </p:sp>
      <p:sp>
        <p:nvSpPr>
          <p:cNvPr id="161858" name="Text Box 66"/>
          <p:cNvSpPr txBox="1">
            <a:spLocks noChangeArrowheads="1"/>
          </p:cNvSpPr>
          <p:nvPr/>
        </p:nvSpPr>
        <p:spPr bwMode="auto">
          <a:xfrm>
            <a:off x="3886200" y="1676400"/>
            <a:ext cx="2819400" cy="366713"/>
          </a:xfrm>
          <a:prstGeom prst="rect">
            <a:avLst/>
          </a:prstGeom>
          <a:noFill/>
          <a:ln w="9525">
            <a:noFill/>
            <a:miter lim="800000"/>
            <a:headEnd/>
            <a:tailEnd/>
          </a:ln>
          <a:effectLst/>
        </p:spPr>
        <p:txBody>
          <a:bodyPr>
            <a:spAutoFit/>
          </a:bodyPr>
          <a:lstStyle/>
          <a:p>
            <a:pPr>
              <a:spcBef>
                <a:spcPct val="50000"/>
              </a:spcBef>
            </a:pPr>
            <a:endParaRPr lang="vi-VN"/>
          </a:p>
        </p:txBody>
      </p:sp>
      <p:sp>
        <p:nvSpPr>
          <p:cNvPr id="161860" name="WordArt 68"/>
          <p:cNvSpPr>
            <a:spLocks noChangeArrowheads="1" noChangeShapeType="1" noTextEdit="1"/>
          </p:cNvSpPr>
          <p:nvPr/>
        </p:nvSpPr>
        <p:spPr bwMode="auto">
          <a:xfrm>
            <a:off x="5029200" y="2057400"/>
            <a:ext cx="762000" cy="847725"/>
          </a:xfrm>
          <a:prstGeom prst="rect">
            <a:avLst/>
          </a:prstGeom>
        </p:spPr>
        <p:txBody>
          <a:bodyPr wrap="none" fromWordArt="1">
            <a:prstTxWarp prst="textSlantUp">
              <a:avLst>
                <a:gd name="adj" fmla="val 55556"/>
              </a:avLst>
            </a:prstTxWarp>
          </a:bodyPr>
          <a:lstStyle/>
          <a:p>
            <a:pPr algn="ctr"/>
            <a:r>
              <a:rPr lang="en-US" sz="2400" kern="10">
                <a:ln w="9525">
                  <a:solidFill>
                    <a:srgbClr val="000000"/>
                  </a:solidFill>
                  <a:round/>
                  <a:headEnd/>
                  <a:tailEnd/>
                </a:ln>
                <a:solidFill>
                  <a:srgbClr val="000000"/>
                </a:solidFill>
                <a:latin typeface="Times New Roman"/>
                <a:cs typeface="Times New Roman"/>
              </a:rPr>
              <a:t>10 - 15m</a:t>
            </a:r>
          </a:p>
        </p:txBody>
      </p:sp>
      <p:pic>
        <p:nvPicPr>
          <p:cNvPr id="162002" name="Picture 210"/>
          <p:cNvPicPr>
            <a:picLocks noChangeAspect="1" noChangeArrowheads="1"/>
          </p:cNvPicPr>
          <p:nvPr/>
        </p:nvPicPr>
        <p:blipFill>
          <a:blip r:embed="rId2"/>
          <a:srcRect/>
          <a:stretch>
            <a:fillRect/>
          </a:stretch>
        </p:blipFill>
        <p:spPr bwMode="auto">
          <a:xfrm>
            <a:off x="0" y="1066800"/>
            <a:ext cx="7745413" cy="2190750"/>
          </a:xfrm>
          <a:prstGeom prst="rect">
            <a:avLst/>
          </a:prstGeom>
          <a:noFill/>
        </p:spPr>
      </p:pic>
      <p:grpSp>
        <p:nvGrpSpPr>
          <p:cNvPr id="162116" name="Group 324"/>
          <p:cNvGrpSpPr>
            <a:grpSpLocks/>
          </p:cNvGrpSpPr>
          <p:nvPr/>
        </p:nvGrpSpPr>
        <p:grpSpPr bwMode="auto">
          <a:xfrm>
            <a:off x="685800" y="2971800"/>
            <a:ext cx="3352800" cy="1905000"/>
            <a:chOff x="432" y="1872"/>
            <a:chExt cx="2112" cy="1200"/>
          </a:xfrm>
        </p:grpSpPr>
        <p:grpSp>
          <p:nvGrpSpPr>
            <p:cNvPr id="162109" name="Group 317"/>
            <p:cNvGrpSpPr>
              <a:grpSpLocks/>
            </p:cNvGrpSpPr>
            <p:nvPr/>
          </p:nvGrpSpPr>
          <p:grpSpPr bwMode="auto">
            <a:xfrm>
              <a:off x="432" y="1872"/>
              <a:ext cx="2112" cy="1200"/>
              <a:chOff x="432" y="1872"/>
              <a:chExt cx="2112" cy="1200"/>
            </a:xfrm>
          </p:grpSpPr>
          <p:sp>
            <p:nvSpPr>
              <p:cNvPr id="162110" name="Text Box 318"/>
              <p:cNvSpPr txBox="1">
                <a:spLocks noChangeArrowheads="1"/>
              </p:cNvSpPr>
              <p:nvPr/>
            </p:nvSpPr>
            <p:spPr bwMode="auto">
              <a:xfrm>
                <a:off x="432" y="2832"/>
                <a:ext cx="1536" cy="237"/>
              </a:xfrm>
              <a:prstGeom prst="rect">
                <a:avLst/>
              </a:prstGeom>
              <a:noFill/>
              <a:ln w="9525">
                <a:solidFill>
                  <a:srgbClr val="008000"/>
                </a:solidFill>
                <a:miter lim="800000"/>
                <a:headEnd/>
                <a:tailEnd/>
              </a:ln>
              <a:effectLst/>
            </p:spPr>
            <p:txBody>
              <a:bodyPr>
                <a:spAutoFit/>
              </a:bodyPr>
              <a:lstStyle/>
              <a:p>
                <a:pPr>
                  <a:spcBef>
                    <a:spcPct val="50000"/>
                  </a:spcBef>
                </a:pPr>
                <a:r>
                  <a:rPr lang="en-US"/>
                  <a:t>0,15 -0,2m</a:t>
                </a:r>
              </a:p>
            </p:txBody>
          </p:sp>
          <p:sp>
            <p:nvSpPr>
              <p:cNvPr id="162111" name="Line 319"/>
              <p:cNvSpPr>
                <a:spLocks noChangeShapeType="1"/>
              </p:cNvSpPr>
              <p:nvPr/>
            </p:nvSpPr>
            <p:spPr bwMode="auto">
              <a:xfrm>
                <a:off x="2064" y="2112"/>
                <a:ext cx="0" cy="192"/>
              </a:xfrm>
              <a:prstGeom prst="line">
                <a:avLst/>
              </a:prstGeom>
              <a:noFill/>
              <a:ln w="9525">
                <a:solidFill>
                  <a:srgbClr val="008000"/>
                </a:solidFill>
                <a:round/>
                <a:headEnd type="triangle" w="med" len="med"/>
                <a:tailEnd type="triangle" w="med" len="med"/>
              </a:ln>
              <a:effectLst/>
            </p:spPr>
            <p:txBody>
              <a:bodyPr/>
              <a:lstStyle/>
              <a:p>
                <a:endParaRPr lang="en-US"/>
              </a:p>
            </p:txBody>
          </p:sp>
          <p:sp>
            <p:nvSpPr>
              <p:cNvPr id="162112" name="Line 320"/>
              <p:cNvSpPr>
                <a:spLocks noChangeShapeType="1"/>
              </p:cNvSpPr>
              <p:nvPr/>
            </p:nvSpPr>
            <p:spPr bwMode="auto">
              <a:xfrm flipH="1">
                <a:off x="1920" y="1872"/>
                <a:ext cx="624" cy="336"/>
              </a:xfrm>
              <a:prstGeom prst="line">
                <a:avLst/>
              </a:prstGeom>
              <a:noFill/>
              <a:ln w="9525">
                <a:solidFill>
                  <a:srgbClr val="008000"/>
                </a:solidFill>
                <a:round/>
                <a:headEnd/>
                <a:tailEnd/>
              </a:ln>
              <a:effectLst/>
            </p:spPr>
            <p:txBody>
              <a:bodyPr/>
              <a:lstStyle/>
              <a:p>
                <a:endParaRPr lang="en-US"/>
              </a:p>
            </p:txBody>
          </p:sp>
          <p:sp>
            <p:nvSpPr>
              <p:cNvPr id="162113" name="Line 321"/>
              <p:cNvSpPr>
                <a:spLocks noChangeShapeType="1"/>
              </p:cNvSpPr>
              <p:nvPr/>
            </p:nvSpPr>
            <p:spPr bwMode="auto">
              <a:xfrm>
                <a:off x="2064" y="2304"/>
                <a:ext cx="0" cy="768"/>
              </a:xfrm>
              <a:prstGeom prst="line">
                <a:avLst/>
              </a:prstGeom>
              <a:noFill/>
              <a:ln w="9525">
                <a:solidFill>
                  <a:srgbClr val="008000"/>
                </a:solidFill>
                <a:round/>
                <a:headEnd/>
                <a:tailEnd/>
              </a:ln>
              <a:effectLst/>
            </p:spPr>
            <p:txBody>
              <a:bodyPr/>
              <a:lstStyle/>
              <a:p>
                <a:endParaRPr lang="en-US"/>
              </a:p>
            </p:txBody>
          </p:sp>
          <p:sp>
            <p:nvSpPr>
              <p:cNvPr id="162114" name="Line 322"/>
              <p:cNvSpPr>
                <a:spLocks noChangeShapeType="1"/>
              </p:cNvSpPr>
              <p:nvPr/>
            </p:nvSpPr>
            <p:spPr bwMode="auto">
              <a:xfrm flipH="1">
                <a:off x="1920" y="2016"/>
                <a:ext cx="624" cy="336"/>
              </a:xfrm>
              <a:prstGeom prst="line">
                <a:avLst/>
              </a:prstGeom>
              <a:noFill/>
              <a:ln w="9525">
                <a:solidFill>
                  <a:srgbClr val="008000"/>
                </a:solidFill>
                <a:round/>
                <a:headEnd/>
                <a:tailEnd/>
              </a:ln>
              <a:effectLst/>
            </p:spPr>
            <p:txBody>
              <a:bodyPr/>
              <a:lstStyle/>
              <a:p>
                <a:endParaRPr lang="en-US"/>
              </a:p>
            </p:txBody>
          </p:sp>
        </p:grpSp>
        <p:sp>
          <p:nvSpPr>
            <p:cNvPr id="162115" name="Line 323"/>
            <p:cNvSpPr>
              <a:spLocks noChangeShapeType="1"/>
            </p:cNvSpPr>
            <p:nvPr/>
          </p:nvSpPr>
          <p:spPr bwMode="auto">
            <a:xfrm flipH="1">
              <a:off x="1488" y="3072"/>
              <a:ext cx="576" cy="0"/>
            </a:xfrm>
            <a:prstGeom prst="line">
              <a:avLst/>
            </a:prstGeom>
            <a:noFill/>
            <a:ln w="9525">
              <a:solidFill>
                <a:schemeClr val="tx1"/>
              </a:solidFill>
              <a:round/>
              <a:headEnd/>
              <a:tailEnd/>
            </a:ln>
            <a:effectLst/>
          </p:spPr>
          <p:txBody>
            <a:bodyPr/>
            <a:lstStyle/>
            <a:p>
              <a:endParaRPr lang="en-US"/>
            </a:p>
          </p:txBody>
        </p:sp>
      </p:grpSp>
      <p:grpSp>
        <p:nvGrpSpPr>
          <p:cNvPr id="162124" name="Group 332"/>
          <p:cNvGrpSpPr>
            <a:grpSpLocks/>
          </p:cNvGrpSpPr>
          <p:nvPr/>
        </p:nvGrpSpPr>
        <p:grpSpPr bwMode="auto">
          <a:xfrm>
            <a:off x="457200" y="2971800"/>
            <a:ext cx="2133600" cy="1327150"/>
            <a:chOff x="288" y="1872"/>
            <a:chExt cx="1344" cy="836"/>
          </a:xfrm>
        </p:grpSpPr>
        <p:grpSp>
          <p:nvGrpSpPr>
            <p:cNvPr id="162087" name="Group 295"/>
            <p:cNvGrpSpPr>
              <a:grpSpLocks/>
            </p:cNvGrpSpPr>
            <p:nvPr/>
          </p:nvGrpSpPr>
          <p:grpSpPr bwMode="auto">
            <a:xfrm>
              <a:off x="288" y="1872"/>
              <a:ext cx="1344" cy="816"/>
              <a:chOff x="288" y="1872"/>
              <a:chExt cx="1344" cy="816"/>
            </a:xfrm>
          </p:grpSpPr>
          <p:sp>
            <p:nvSpPr>
              <p:cNvPr id="162081" name="Line 289"/>
              <p:cNvSpPr>
                <a:spLocks noChangeShapeType="1"/>
              </p:cNvSpPr>
              <p:nvPr/>
            </p:nvSpPr>
            <p:spPr bwMode="auto">
              <a:xfrm flipH="1">
                <a:off x="1392" y="2352"/>
                <a:ext cx="240" cy="0"/>
              </a:xfrm>
              <a:prstGeom prst="line">
                <a:avLst/>
              </a:prstGeom>
              <a:noFill/>
              <a:ln w="12700">
                <a:solidFill>
                  <a:srgbClr val="FF0000"/>
                </a:solidFill>
                <a:round/>
                <a:headEnd/>
                <a:tailEnd type="triangle" w="med" len="med"/>
              </a:ln>
              <a:effectLst/>
            </p:spPr>
            <p:txBody>
              <a:bodyPr/>
              <a:lstStyle/>
              <a:p>
                <a:endParaRPr lang="en-US"/>
              </a:p>
            </p:txBody>
          </p:sp>
          <p:sp>
            <p:nvSpPr>
              <p:cNvPr id="162082" name="Line 290"/>
              <p:cNvSpPr>
                <a:spLocks noChangeShapeType="1"/>
              </p:cNvSpPr>
              <p:nvPr/>
            </p:nvSpPr>
            <p:spPr bwMode="auto">
              <a:xfrm>
                <a:off x="1152" y="1872"/>
                <a:ext cx="0" cy="576"/>
              </a:xfrm>
              <a:prstGeom prst="line">
                <a:avLst/>
              </a:prstGeom>
              <a:noFill/>
              <a:ln w="12700">
                <a:solidFill>
                  <a:srgbClr val="FF0000"/>
                </a:solidFill>
                <a:round/>
                <a:headEnd/>
                <a:tailEnd/>
              </a:ln>
              <a:effectLst/>
            </p:spPr>
            <p:txBody>
              <a:bodyPr/>
              <a:lstStyle/>
              <a:p>
                <a:endParaRPr lang="en-US"/>
              </a:p>
            </p:txBody>
          </p:sp>
          <p:sp>
            <p:nvSpPr>
              <p:cNvPr id="162083" name="Line 291"/>
              <p:cNvSpPr>
                <a:spLocks noChangeShapeType="1"/>
              </p:cNvSpPr>
              <p:nvPr/>
            </p:nvSpPr>
            <p:spPr bwMode="auto">
              <a:xfrm>
                <a:off x="1392" y="1920"/>
                <a:ext cx="0" cy="528"/>
              </a:xfrm>
              <a:prstGeom prst="line">
                <a:avLst/>
              </a:prstGeom>
              <a:noFill/>
              <a:ln w="12700">
                <a:solidFill>
                  <a:srgbClr val="FF0000"/>
                </a:solidFill>
                <a:round/>
                <a:headEnd/>
                <a:tailEnd/>
              </a:ln>
              <a:effectLst/>
            </p:spPr>
            <p:txBody>
              <a:bodyPr/>
              <a:lstStyle/>
              <a:p>
                <a:endParaRPr lang="en-US"/>
              </a:p>
            </p:txBody>
          </p:sp>
          <p:sp>
            <p:nvSpPr>
              <p:cNvPr id="162084" name="Line 292"/>
              <p:cNvSpPr>
                <a:spLocks noChangeShapeType="1"/>
              </p:cNvSpPr>
              <p:nvPr/>
            </p:nvSpPr>
            <p:spPr bwMode="auto">
              <a:xfrm>
                <a:off x="1152" y="2352"/>
                <a:ext cx="240" cy="0"/>
              </a:xfrm>
              <a:prstGeom prst="line">
                <a:avLst/>
              </a:prstGeom>
              <a:noFill/>
              <a:ln w="12700">
                <a:solidFill>
                  <a:srgbClr val="FF0000"/>
                </a:solidFill>
                <a:round/>
                <a:headEnd/>
                <a:tailEnd/>
              </a:ln>
              <a:effectLst/>
            </p:spPr>
            <p:txBody>
              <a:bodyPr/>
              <a:lstStyle/>
              <a:p>
                <a:endParaRPr lang="en-US"/>
              </a:p>
            </p:txBody>
          </p:sp>
          <p:sp>
            <p:nvSpPr>
              <p:cNvPr id="162085" name="Line 293"/>
              <p:cNvSpPr>
                <a:spLocks noChangeShapeType="1"/>
              </p:cNvSpPr>
              <p:nvPr/>
            </p:nvSpPr>
            <p:spPr bwMode="auto">
              <a:xfrm flipH="1">
                <a:off x="1056" y="2352"/>
                <a:ext cx="240" cy="336"/>
              </a:xfrm>
              <a:prstGeom prst="line">
                <a:avLst/>
              </a:prstGeom>
              <a:noFill/>
              <a:ln w="12700">
                <a:solidFill>
                  <a:srgbClr val="FF0000"/>
                </a:solidFill>
                <a:round/>
                <a:headEnd/>
                <a:tailEnd/>
              </a:ln>
              <a:effectLst/>
            </p:spPr>
            <p:txBody>
              <a:bodyPr/>
              <a:lstStyle/>
              <a:p>
                <a:endParaRPr lang="en-US"/>
              </a:p>
            </p:txBody>
          </p:sp>
          <p:sp>
            <p:nvSpPr>
              <p:cNvPr id="162086" name="Line 294"/>
              <p:cNvSpPr>
                <a:spLocks noChangeShapeType="1"/>
              </p:cNvSpPr>
              <p:nvPr/>
            </p:nvSpPr>
            <p:spPr bwMode="auto">
              <a:xfrm>
                <a:off x="288" y="2688"/>
                <a:ext cx="768" cy="0"/>
              </a:xfrm>
              <a:prstGeom prst="line">
                <a:avLst/>
              </a:prstGeom>
              <a:noFill/>
              <a:ln w="12700">
                <a:solidFill>
                  <a:srgbClr val="FF0000"/>
                </a:solidFill>
                <a:round/>
                <a:headEnd/>
                <a:tailEnd/>
              </a:ln>
              <a:effectLst/>
            </p:spPr>
            <p:txBody>
              <a:bodyPr/>
              <a:lstStyle/>
              <a:p>
                <a:endParaRPr lang="en-US"/>
              </a:p>
            </p:txBody>
          </p:sp>
        </p:grpSp>
        <p:sp>
          <p:nvSpPr>
            <p:cNvPr id="162123" name="Text Box 331"/>
            <p:cNvSpPr txBox="1">
              <a:spLocks noChangeArrowheads="1"/>
            </p:cNvSpPr>
            <p:nvPr/>
          </p:nvSpPr>
          <p:spPr bwMode="auto">
            <a:xfrm>
              <a:off x="576" y="2496"/>
              <a:ext cx="480" cy="212"/>
            </a:xfrm>
            <a:prstGeom prst="rect">
              <a:avLst/>
            </a:prstGeom>
            <a:noFill/>
            <a:ln w="9525">
              <a:noFill/>
              <a:miter lim="800000"/>
              <a:headEnd/>
              <a:tailEnd/>
            </a:ln>
            <a:effectLst/>
          </p:spPr>
          <p:txBody>
            <a:bodyPr>
              <a:spAutoFit/>
            </a:bodyPr>
            <a:lstStyle/>
            <a:p>
              <a:pPr>
                <a:spcBef>
                  <a:spcPct val="50000"/>
                </a:spcBef>
              </a:pPr>
              <a:r>
                <a:rPr lang="en-US" sz="1600"/>
                <a:t>0,5m</a:t>
              </a:r>
            </a:p>
          </p:txBody>
        </p:sp>
      </p:grpSp>
      <p:grpSp>
        <p:nvGrpSpPr>
          <p:cNvPr id="162134" name="Group 342"/>
          <p:cNvGrpSpPr>
            <a:grpSpLocks/>
          </p:cNvGrpSpPr>
          <p:nvPr/>
        </p:nvGrpSpPr>
        <p:grpSpPr bwMode="auto">
          <a:xfrm>
            <a:off x="3962400" y="1447800"/>
            <a:ext cx="2895600" cy="3352800"/>
            <a:chOff x="2496" y="816"/>
            <a:chExt cx="1824" cy="2112"/>
          </a:xfrm>
        </p:grpSpPr>
        <p:sp>
          <p:nvSpPr>
            <p:cNvPr id="162130" name="WordArt 338"/>
            <p:cNvSpPr>
              <a:spLocks noChangeArrowheads="1" noChangeShapeType="1" noTextEdit="1"/>
            </p:cNvSpPr>
            <p:nvPr/>
          </p:nvSpPr>
          <p:spPr bwMode="auto">
            <a:xfrm>
              <a:off x="2736" y="2016"/>
              <a:ext cx="480" cy="534"/>
            </a:xfrm>
            <a:prstGeom prst="rect">
              <a:avLst/>
            </a:prstGeom>
          </p:spPr>
          <p:txBody>
            <a:bodyPr wrap="none" fromWordArt="1">
              <a:prstTxWarp prst="textSlantUp">
                <a:avLst>
                  <a:gd name="adj" fmla="val 55556"/>
                </a:avLst>
              </a:prstTxWarp>
            </a:bodyPr>
            <a:lstStyle/>
            <a:p>
              <a:pPr algn="ctr"/>
              <a:r>
                <a:rPr lang="en-US" sz="2400" kern="10">
                  <a:ln w="12700">
                    <a:solidFill>
                      <a:srgbClr val="0000FF"/>
                    </a:solidFill>
                    <a:round/>
                    <a:headEnd/>
                    <a:tailEnd/>
                  </a:ln>
                  <a:solidFill>
                    <a:srgbClr val="000000"/>
                  </a:solidFill>
                  <a:latin typeface="Times New Roman"/>
                  <a:cs typeface="Times New Roman"/>
                </a:rPr>
                <a:t>10 - 15m</a:t>
              </a:r>
            </a:p>
          </p:txBody>
        </p:sp>
        <p:sp>
          <p:nvSpPr>
            <p:cNvPr id="162131" name="Line 339"/>
            <p:cNvSpPr>
              <a:spLocks noChangeShapeType="1"/>
            </p:cNvSpPr>
            <p:nvPr/>
          </p:nvSpPr>
          <p:spPr bwMode="auto">
            <a:xfrm>
              <a:off x="2496" y="1968"/>
              <a:ext cx="0" cy="960"/>
            </a:xfrm>
            <a:prstGeom prst="line">
              <a:avLst/>
            </a:prstGeom>
            <a:noFill/>
            <a:ln w="12700">
              <a:solidFill>
                <a:srgbClr val="0000FF"/>
              </a:solidFill>
              <a:round/>
              <a:headEnd/>
              <a:tailEnd/>
            </a:ln>
            <a:effectLst/>
          </p:spPr>
          <p:txBody>
            <a:bodyPr/>
            <a:lstStyle/>
            <a:p>
              <a:endParaRPr lang="en-US"/>
            </a:p>
          </p:txBody>
        </p:sp>
        <p:sp>
          <p:nvSpPr>
            <p:cNvPr id="162132" name="Line 340"/>
            <p:cNvSpPr>
              <a:spLocks noChangeShapeType="1"/>
            </p:cNvSpPr>
            <p:nvPr/>
          </p:nvSpPr>
          <p:spPr bwMode="auto">
            <a:xfrm>
              <a:off x="4320" y="816"/>
              <a:ext cx="0" cy="960"/>
            </a:xfrm>
            <a:prstGeom prst="line">
              <a:avLst/>
            </a:prstGeom>
            <a:noFill/>
            <a:ln w="12700">
              <a:solidFill>
                <a:srgbClr val="0000FF"/>
              </a:solidFill>
              <a:round/>
              <a:headEnd/>
              <a:tailEnd/>
            </a:ln>
            <a:effectLst/>
          </p:spPr>
          <p:txBody>
            <a:bodyPr/>
            <a:lstStyle/>
            <a:p>
              <a:endParaRPr lang="en-US"/>
            </a:p>
          </p:txBody>
        </p:sp>
        <p:sp>
          <p:nvSpPr>
            <p:cNvPr id="162133" name="Line 341"/>
            <p:cNvSpPr>
              <a:spLocks noChangeShapeType="1"/>
            </p:cNvSpPr>
            <p:nvPr/>
          </p:nvSpPr>
          <p:spPr bwMode="auto">
            <a:xfrm flipH="1">
              <a:off x="2496" y="1584"/>
              <a:ext cx="1824" cy="1152"/>
            </a:xfrm>
            <a:prstGeom prst="line">
              <a:avLst/>
            </a:prstGeom>
            <a:noFill/>
            <a:ln w="12700">
              <a:solidFill>
                <a:srgbClr val="0000FF"/>
              </a:solidFill>
              <a:round/>
              <a:headEnd type="triangle" w="med" len="med"/>
              <a:tailEnd type="triangle" w="med" len="med"/>
            </a:ln>
            <a:effectLst/>
          </p:spPr>
          <p:txBody>
            <a:bodyPr/>
            <a:lstStyle/>
            <a:p>
              <a:endParaRPr lang="en-US"/>
            </a:p>
          </p:txBody>
        </p:sp>
      </p:grpSp>
      <p:grpSp>
        <p:nvGrpSpPr>
          <p:cNvPr id="162148" name="Group 356"/>
          <p:cNvGrpSpPr>
            <a:grpSpLocks/>
          </p:cNvGrpSpPr>
          <p:nvPr/>
        </p:nvGrpSpPr>
        <p:grpSpPr bwMode="auto">
          <a:xfrm>
            <a:off x="3048000" y="457200"/>
            <a:ext cx="1828800" cy="609600"/>
            <a:chOff x="1920" y="288"/>
            <a:chExt cx="1152" cy="384"/>
          </a:xfrm>
        </p:grpSpPr>
        <p:sp>
          <p:nvSpPr>
            <p:cNvPr id="162143" name="Text Box 351"/>
            <p:cNvSpPr txBox="1">
              <a:spLocks noChangeArrowheads="1"/>
            </p:cNvSpPr>
            <p:nvPr/>
          </p:nvSpPr>
          <p:spPr bwMode="auto">
            <a:xfrm>
              <a:off x="1920" y="288"/>
              <a:ext cx="1152" cy="231"/>
            </a:xfrm>
            <a:prstGeom prst="rect">
              <a:avLst/>
            </a:prstGeom>
            <a:noFill/>
            <a:ln w="9525">
              <a:noFill/>
              <a:miter lim="800000"/>
              <a:headEnd/>
              <a:tailEnd/>
            </a:ln>
            <a:effectLst/>
          </p:spPr>
          <p:txBody>
            <a:bodyPr>
              <a:spAutoFit/>
            </a:bodyPr>
            <a:lstStyle/>
            <a:p>
              <a:pPr>
                <a:spcBef>
                  <a:spcPct val="50000"/>
                </a:spcBef>
              </a:pPr>
              <a:r>
                <a:rPr lang="en-US"/>
                <a:t>      0,8 – 1m</a:t>
              </a:r>
            </a:p>
          </p:txBody>
        </p:sp>
        <p:grpSp>
          <p:nvGrpSpPr>
            <p:cNvPr id="162144" name="Group 352"/>
            <p:cNvGrpSpPr>
              <a:grpSpLocks/>
            </p:cNvGrpSpPr>
            <p:nvPr/>
          </p:nvGrpSpPr>
          <p:grpSpPr bwMode="auto">
            <a:xfrm>
              <a:off x="1920" y="288"/>
              <a:ext cx="1152" cy="384"/>
              <a:chOff x="1920" y="288"/>
              <a:chExt cx="1152" cy="384"/>
            </a:xfrm>
          </p:grpSpPr>
          <p:sp>
            <p:nvSpPr>
              <p:cNvPr id="162145" name="Line 353"/>
              <p:cNvSpPr>
                <a:spLocks noChangeShapeType="1"/>
              </p:cNvSpPr>
              <p:nvPr/>
            </p:nvSpPr>
            <p:spPr bwMode="auto">
              <a:xfrm flipV="1">
                <a:off x="3072" y="288"/>
                <a:ext cx="0" cy="384"/>
              </a:xfrm>
              <a:prstGeom prst="line">
                <a:avLst/>
              </a:prstGeom>
              <a:noFill/>
              <a:ln w="9525">
                <a:solidFill>
                  <a:srgbClr val="FF0000"/>
                </a:solidFill>
                <a:round/>
                <a:headEnd/>
                <a:tailEnd/>
              </a:ln>
              <a:effectLst/>
            </p:spPr>
            <p:txBody>
              <a:bodyPr/>
              <a:lstStyle/>
              <a:p>
                <a:endParaRPr lang="en-US"/>
              </a:p>
            </p:txBody>
          </p:sp>
          <p:sp>
            <p:nvSpPr>
              <p:cNvPr id="162146" name="Line 354"/>
              <p:cNvSpPr>
                <a:spLocks noChangeShapeType="1"/>
              </p:cNvSpPr>
              <p:nvPr/>
            </p:nvSpPr>
            <p:spPr bwMode="auto">
              <a:xfrm>
                <a:off x="1920" y="528"/>
                <a:ext cx="1152" cy="0"/>
              </a:xfrm>
              <a:prstGeom prst="line">
                <a:avLst/>
              </a:prstGeom>
              <a:noFill/>
              <a:ln w="9525">
                <a:solidFill>
                  <a:srgbClr val="FF0000"/>
                </a:solidFill>
                <a:round/>
                <a:headEnd type="triangle" w="med" len="med"/>
                <a:tailEnd type="triangle" w="med" len="med"/>
              </a:ln>
              <a:effectLst/>
            </p:spPr>
            <p:txBody>
              <a:bodyPr/>
              <a:lstStyle/>
              <a:p>
                <a:endParaRPr lang="en-US"/>
              </a:p>
            </p:txBody>
          </p:sp>
          <p:sp>
            <p:nvSpPr>
              <p:cNvPr id="162147" name="Line 355"/>
              <p:cNvSpPr>
                <a:spLocks noChangeShapeType="1"/>
              </p:cNvSpPr>
              <p:nvPr/>
            </p:nvSpPr>
            <p:spPr bwMode="auto">
              <a:xfrm flipV="1">
                <a:off x="1920" y="288"/>
                <a:ext cx="0" cy="384"/>
              </a:xfrm>
              <a:prstGeom prst="line">
                <a:avLst/>
              </a:prstGeom>
              <a:noFill/>
              <a:ln w="9525">
                <a:solidFill>
                  <a:srgbClr val="FF0000"/>
                </a:solidFill>
                <a:round/>
                <a:headEnd/>
                <a:tailEnd/>
              </a:ln>
              <a:effectLst/>
            </p:spPr>
            <p:txBody>
              <a:bodyPr/>
              <a:lstStyle/>
              <a:p>
                <a:endParaRPr lang="en-US"/>
              </a:p>
            </p:txBody>
          </p:sp>
        </p:grpSp>
      </p:grpSp>
      <p:grpSp>
        <p:nvGrpSpPr>
          <p:cNvPr id="162160" name="Group 368"/>
          <p:cNvGrpSpPr>
            <a:grpSpLocks/>
          </p:cNvGrpSpPr>
          <p:nvPr/>
        </p:nvGrpSpPr>
        <p:grpSpPr bwMode="auto">
          <a:xfrm>
            <a:off x="0" y="533400"/>
            <a:ext cx="7772400" cy="3384550"/>
            <a:chOff x="240" y="144"/>
            <a:chExt cx="4896" cy="2132"/>
          </a:xfrm>
        </p:grpSpPr>
        <p:sp>
          <p:nvSpPr>
            <p:cNvPr id="162154" name="Text Box 362"/>
            <p:cNvSpPr txBox="1">
              <a:spLocks noChangeArrowheads="1"/>
            </p:cNvSpPr>
            <p:nvPr/>
          </p:nvSpPr>
          <p:spPr bwMode="auto">
            <a:xfrm>
              <a:off x="240" y="2064"/>
              <a:ext cx="480" cy="212"/>
            </a:xfrm>
            <a:prstGeom prst="rect">
              <a:avLst/>
            </a:prstGeom>
            <a:noFill/>
            <a:ln w="9525">
              <a:noFill/>
              <a:miter lim="800000"/>
              <a:headEnd/>
              <a:tailEnd/>
            </a:ln>
            <a:effectLst/>
          </p:spPr>
          <p:txBody>
            <a:bodyPr>
              <a:spAutoFit/>
            </a:bodyPr>
            <a:lstStyle/>
            <a:p>
              <a:pPr>
                <a:spcBef>
                  <a:spcPct val="50000"/>
                </a:spcBef>
              </a:pPr>
              <a:r>
                <a:rPr lang="en-US" sz="1600"/>
                <a:t>   Bắc</a:t>
              </a:r>
            </a:p>
          </p:txBody>
        </p:sp>
        <p:grpSp>
          <p:nvGrpSpPr>
            <p:cNvPr id="162155" name="Group 363"/>
            <p:cNvGrpSpPr>
              <a:grpSpLocks/>
            </p:cNvGrpSpPr>
            <p:nvPr/>
          </p:nvGrpSpPr>
          <p:grpSpPr bwMode="auto">
            <a:xfrm>
              <a:off x="720" y="144"/>
              <a:ext cx="4416" cy="2112"/>
              <a:chOff x="720" y="144"/>
              <a:chExt cx="4416" cy="2112"/>
            </a:xfrm>
          </p:grpSpPr>
          <p:grpSp>
            <p:nvGrpSpPr>
              <p:cNvPr id="162156" name="Group 364"/>
              <p:cNvGrpSpPr>
                <a:grpSpLocks/>
              </p:cNvGrpSpPr>
              <p:nvPr/>
            </p:nvGrpSpPr>
            <p:grpSpPr bwMode="auto">
              <a:xfrm>
                <a:off x="720" y="336"/>
                <a:ext cx="4416" cy="1920"/>
                <a:chOff x="192" y="336"/>
                <a:chExt cx="4944" cy="2160"/>
              </a:xfrm>
            </p:grpSpPr>
            <p:sp>
              <p:nvSpPr>
                <p:cNvPr id="162157" name="Line 365"/>
                <p:cNvSpPr>
                  <a:spLocks noChangeShapeType="1"/>
                </p:cNvSpPr>
                <p:nvPr/>
              </p:nvSpPr>
              <p:spPr bwMode="auto">
                <a:xfrm flipH="1">
                  <a:off x="192" y="336"/>
                  <a:ext cx="3552" cy="2160"/>
                </a:xfrm>
                <a:prstGeom prst="line">
                  <a:avLst/>
                </a:prstGeom>
                <a:noFill/>
                <a:ln w="28575">
                  <a:solidFill>
                    <a:srgbClr val="800080"/>
                  </a:solidFill>
                  <a:round/>
                  <a:headEnd type="triangle" w="med" len="med"/>
                  <a:tailEnd type="triangle" w="med" len="med"/>
                </a:ln>
                <a:effectLst/>
              </p:spPr>
              <p:txBody>
                <a:bodyPr/>
                <a:lstStyle/>
                <a:p>
                  <a:endParaRPr lang="en-US"/>
                </a:p>
              </p:txBody>
            </p:sp>
            <p:sp>
              <p:nvSpPr>
                <p:cNvPr id="162158" name="Line 366"/>
                <p:cNvSpPr>
                  <a:spLocks noChangeShapeType="1"/>
                </p:cNvSpPr>
                <p:nvPr/>
              </p:nvSpPr>
              <p:spPr bwMode="auto">
                <a:xfrm>
                  <a:off x="336" y="1248"/>
                  <a:ext cx="4800" cy="0"/>
                </a:xfrm>
                <a:prstGeom prst="line">
                  <a:avLst/>
                </a:prstGeom>
                <a:noFill/>
                <a:ln w="28575">
                  <a:solidFill>
                    <a:srgbClr val="800080"/>
                  </a:solidFill>
                  <a:round/>
                  <a:headEnd type="triangle" w="med" len="med"/>
                  <a:tailEnd type="triangle" w="med" len="med"/>
                </a:ln>
                <a:effectLst/>
              </p:spPr>
              <p:txBody>
                <a:bodyPr/>
                <a:lstStyle/>
                <a:p>
                  <a:endParaRPr lang="en-US"/>
                </a:p>
              </p:txBody>
            </p:sp>
          </p:grpSp>
          <p:sp>
            <p:nvSpPr>
              <p:cNvPr id="162159" name="Text Box 367"/>
              <p:cNvSpPr txBox="1">
                <a:spLocks noChangeArrowheads="1"/>
              </p:cNvSpPr>
              <p:nvPr/>
            </p:nvSpPr>
            <p:spPr bwMode="auto">
              <a:xfrm>
                <a:off x="3792" y="144"/>
                <a:ext cx="480" cy="212"/>
              </a:xfrm>
              <a:prstGeom prst="rect">
                <a:avLst/>
              </a:prstGeom>
              <a:noFill/>
              <a:ln w="9525">
                <a:noFill/>
                <a:miter lim="800000"/>
                <a:headEnd/>
                <a:tailEnd/>
              </a:ln>
              <a:effectLst/>
            </p:spPr>
            <p:txBody>
              <a:bodyPr>
                <a:spAutoFit/>
              </a:bodyPr>
              <a:lstStyle/>
              <a:p>
                <a:pPr>
                  <a:spcBef>
                    <a:spcPct val="50000"/>
                  </a:spcBef>
                </a:pPr>
                <a:r>
                  <a:rPr lang="en-US" sz="1600"/>
                  <a:t>Nam</a:t>
                </a:r>
              </a:p>
            </p:txBody>
          </p:sp>
        </p:grpSp>
      </p:grpSp>
      <p:sp>
        <p:nvSpPr>
          <p:cNvPr id="162162" name="Rectangle 370"/>
          <p:cNvSpPr>
            <a:spLocks noChangeArrowheads="1"/>
          </p:cNvSpPr>
          <p:nvPr/>
        </p:nvSpPr>
        <p:spPr bwMode="auto">
          <a:xfrm>
            <a:off x="838200" y="5105400"/>
            <a:ext cx="7467600" cy="1800225"/>
          </a:xfrm>
          <a:prstGeom prst="rect">
            <a:avLst/>
          </a:prstGeom>
          <a:noFill/>
          <a:ln w="9525">
            <a:noFill/>
            <a:miter lim="800000"/>
            <a:headEnd/>
            <a:tailEnd/>
          </a:ln>
          <a:effectLst/>
        </p:spPr>
        <p:txBody>
          <a:bodyPr>
            <a:spAutoFit/>
          </a:bodyPr>
          <a:lstStyle/>
          <a:p>
            <a:pPr>
              <a:buFontTx/>
              <a:buChar char="-"/>
            </a:pPr>
            <a:r>
              <a:rPr lang="en-US" sz="2800" b="1">
                <a:sym typeface="Webdings" pitchFamily="18" charset="2"/>
              </a:rPr>
              <a:t>Dài 10 đến 15 m</a:t>
            </a:r>
          </a:p>
          <a:p>
            <a:pPr>
              <a:buFontTx/>
              <a:buChar char="-"/>
            </a:pPr>
            <a:r>
              <a:rPr lang="en-US" sz="2800" b="1">
                <a:sym typeface="Webdings" pitchFamily="18" charset="2"/>
              </a:rPr>
              <a:t>Rộng 0,8 đến 1 m</a:t>
            </a:r>
          </a:p>
          <a:p>
            <a:pPr>
              <a:buFontTx/>
              <a:buChar char="-"/>
            </a:pPr>
            <a:r>
              <a:rPr lang="en-US" sz="2800" b="1">
                <a:sym typeface="Webdings" pitchFamily="18" charset="2"/>
              </a:rPr>
              <a:t>Cao 0,15 đến 0,2 m</a:t>
            </a:r>
          </a:p>
          <a:p>
            <a:pPr>
              <a:buFontTx/>
              <a:buChar char="-"/>
            </a:pPr>
            <a:r>
              <a:rPr lang="en-US" sz="2800" b="1">
                <a:sym typeface="Webdings" pitchFamily="18" charset="2"/>
              </a:rPr>
              <a:t>Rãnh 0,5 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62134"/>
                                        </p:tgtEl>
                                        <p:attrNameLst>
                                          <p:attrName>style.visibility</p:attrName>
                                        </p:attrNameLst>
                                      </p:cBhvr>
                                      <p:to>
                                        <p:strVal val="visible"/>
                                      </p:to>
                                    </p:set>
                                    <p:animEffect transition="in" filter="diamond(in)">
                                      <p:cBhvr>
                                        <p:cTn id="7" dur="2000"/>
                                        <p:tgtEl>
                                          <p:spTgt spid="16213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62148"/>
                                        </p:tgtEl>
                                        <p:attrNameLst>
                                          <p:attrName>style.visibility</p:attrName>
                                        </p:attrNameLst>
                                      </p:cBhvr>
                                      <p:to>
                                        <p:strVal val="visible"/>
                                      </p:to>
                                    </p:set>
                                    <p:animEffect transition="in" filter="diamond(in)">
                                      <p:cBhvr>
                                        <p:cTn id="12" dur="2000"/>
                                        <p:tgtEl>
                                          <p:spTgt spid="162148"/>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62116"/>
                                        </p:tgtEl>
                                        <p:attrNameLst>
                                          <p:attrName>style.visibility</p:attrName>
                                        </p:attrNameLst>
                                      </p:cBhvr>
                                      <p:to>
                                        <p:strVal val="visible"/>
                                      </p:to>
                                    </p:set>
                                    <p:animEffect transition="in" filter="diamond(in)">
                                      <p:cBhvr>
                                        <p:cTn id="17" dur="2000"/>
                                        <p:tgtEl>
                                          <p:spTgt spid="162116"/>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162124"/>
                                        </p:tgtEl>
                                        <p:attrNameLst>
                                          <p:attrName>style.visibility</p:attrName>
                                        </p:attrNameLst>
                                      </p:cBhvr>
                                      <p:to>
                                        <p:strVal val="visible"/>
                                      </p:to>
                                    </p:set>
                                    <p:animEffect transition="in" filter="diamond(in)">
                                      <p:cBhvr>
                                        <p:cTn id="22" dur="2000"/>
                                        <p:tgtEl>
                                          <p:spTgt spid="162124"/>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62160"/>
                                        </p:tgtEl>
                                        <p:attrNameLst>
                                          <p:attrName>style.visibility</p:attrName>
                                        </p:attrNameLst>
                                      </p:cBhvr>
                                      <p:to>
                                        <p:strVal val="visible"/>
                                      </p:to>
                                    </p:set>
                                    <p:anim calcmode="lin" valueType="num">
                                      <p:cBhvr additive="base">
                                        <p:cTn id="27" dur="500" fill="hold"/>
                                        <p:tgtEl>
                                          <p:spTgt spid="162160"/>
                                        </p:tgtEl>
                                        <p:attrNameLst>
                                          <p:attrName>ppt_x</p:attrName>
                                        </p:attrNameLst>
                                      </p:cBhvr>
                                      <p:tavLst>
                                        <p:tav tm="0">
                                          <p:val>
                                            <p:strVal val="#ppt_x"/>
                                          </p:val>
                                        </p:tav>
                                        <p:tav tm="100000">
                                          <p:val>
                                            <p:strVal val="#ppt_x"/>
                                          </p:val>
                                        </p:tav>
                                      </p:tavLst>
                                    </p:anim>
                                    <p:anim calcmode="lin" valueType="num">
                                      <p:cBhvr additive="base">
                                        <p:cTn id="28" dur="500" fill="hold"/>
                                        <p:tgtEl>
                                          <p:spTgt spid="162160"/>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162162"/>
                                        </p:tgtEl>
                                        <p:attrNameLst>
                                          <p:attrName>style.visibility</p:attrName>
                                        </p:attrNameLst>
                                      </p:cBhvr>
                                      <p:to>
                                        <p:strVal val="visible"/>
                                      </p:to>
                                    </p:set>
                                    <p:animEffect transition="in" filter="checkerboard(across)">
                                      <p:cBhvr>
                                        <p:cTn id="33" dur="500"/>
                                        <p:tgtEl>
                                          <p:spTgt spid="162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16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r>
              <a:rPr lang="en-US"/>
              <a:t>b, bầu đất</a:t>
            </a:r>
          </a:p>
        </p:txBody>
      </p:sp>
      <p:grpSp>
        <p:nvGrpSpPr>
          <p:cNvPr id="164913" name="Group 49"/>
          <p:cNvGrpSpPr>
            <a:grpSpLocks/>
          </p:cNvGrpSpPr>
          <p:nvPr/>
        </p:nvGrpSpPr>
        <p:grpSpPr bwMode="auto">
          <a:xfrm>
            <a:off x="3581400" y="3124200"/>
            <a:ext cx="4267200" cy="1752600"/>
            <a:chOff x="2352" y="1488"/>
            <a:chExt cx="2688" cy="1104"/>
          </a:xfrm>
        </p:grpSpPr>
        <p:sp>
          <p:nvSpPr>
            <p:cNvPr id="164876" name="AutoShape 12"/>
            <p:cNvSpPr>
              <a:spLocks noChangeArrowheads="1"/>
            </p:cNvSpPr>
            <p:nvPr/>
          </p:nvSpPr>
          <p:spPr bwMode="auto">
            <a:xfrm>
              <a:off x="2352" y="1488"/>
              <a:ext cx="1104" cy="1104"/>
            </a:xfrm>
            <a:prstGeom prst="flowChartMagneticDisk">
              <a:avLst/>
            </a:prstGeom>
            <a:solidFill>
              <a:schemeClr val="accent1"/>
            </a:solidFill>
            <a:ln w="9525">
              <a:solidFill>
                <a:schemeClr val="tx1"/>
              </a:solidFill>
              <a:round/>
              <a:headEnd/>
              <a:tailEnd/>
            </a:ln>
            <a:effectLst/>
          </p:spPr>
          <p:txBody>
            <a:bodyPr wrap="none" anchor="ctr"/>
            <a:lstStyle/>
            <a:p>
              <a:endParaRPr lang="en-US"/>
            </a:p>
          </p:txBody>
        </p:sp>
        <p:sp>
          <p:nvSpPr>
            <p:cNvPr id="164877" name="AutoShape 13"/>
            <p:cNvSpPr>
              <a:spLocks noChangeArrowheads="1"/>
            </p:cNvSpPr>
            <p:nvPr/>
          </p:nvSpPr>
          <p:spPr bwMode="auto">
            <a:xfrm>
              <a:off x="4272" y="1488"/>
              <a:ext cx="768" cy="1104"/>
            </a:xfrm>
            <a:prstGeom prst="flowChartMagneticDisk">
              <a:avLst/>
            </a:prstGeom>
            <a:solidFill>
              <a:schemeClr val="accent1"/>
            </a:solidFill>
            <a:ln w="9525">
              <a:solidFill>
                <a:schemeClr val="tx1"/>
              </a:solidFill>
              <a:round/>
              <a:headEnd/>
              <a:tailEnd/>
            </a:ln>
            <a:effectLst/>
          </p:spPr>
          <p:txBody>
            <a:bodyPr wrap="none" anchor="ctr"/>
            <a:lstStyle/>
            <a:p>
              <a:endParaRPr lang="en-US"/>
            </a:p>
          </p:txBody>
        </p:sp>
      </p:grpSp>
      <p:sp>
        <p:nvSpPr>
          <p:cNvPr id="164933" name="Text Box 69"/>
          <p:cNvSpPr txBox="1">
            <a:spLocks noChangeArrowheads="1"/>
          </p:cNvSpPr>
          <p:nvPr/>
        </p:nvSpPr>
        <p:spPr bwMode="auto">
          <a:xfrm>
            <a:off x="304800" y="4940300"/>
            <a:ext cx="8458200" cy="1917700"/>
          </a:xfrm>
          <a:prstGeom prst="rect">
            <a:avLst/>
          </a:prstGeom>
          <a:noFill/>
          <a:ln w="9525">
            <a:noFill/>
            <a:miter lim="800000"/>
            <a:headEnd/>
            <a:tailEnd/>
          </a:ln>
          <a:effectLst/>
        </p:spPr>
        <p:txBody>
          <a:bodyPr>
            <a:spAutoFit/>
          </a:bodyPr>
          <a:lstStyle/>
          <a:p>
            <a:r>
              <a:rPr lang="en-US" sz="2400" b="1">
                <a:sym typeface="Wingdings 3" pitchFamily="18" charset="2"/>
              </a:rPr>
              <a:t>+</a:t>
            </a:r>
            <a:r>
              <a:rPr lang="en-US" sz="2400" b="1"/>
              <a:t> Hình ống, hở 2 đầu làm bằng nilông</a:t>
            </a:r>
          </a:p>
          <a:p>
            <a:r>
              <a:rPr lang="en-US" sz="2400" b="1">
                <a:sym typeface="Wingdings 3" pitchFamily="18" charset="2"/>
              </a:rPr>
              <a:t>+</a:t>
            </a:r>
            <a:r>
              <a:rPr lang="en-US" sz="2400" b="1"/>
              <a:t> Lá chuối, ống nứa, ống nhựa, đất nhão trộn với rơm rạ </a:t>
            </a:r>
          </a:p>
          <a:p>
            <a:r>
              <a:rPr lang="en-US" sz="2400" b="1">
                <a:sym typeface="Wingdings 2" pitchFamily="18" charset="2"/>
              </a:rPr>
              <a:t>+ </a:t>
            </a:r>
            <a:r>
              <a:rPr lang="en-US" sz="2400" b="1"/>
              <a:t>Ruột bầu gồm những thành phần:</a:t>
            </a:r>
          </a:p>
          <a:p>
            <a:r>
              <a:rPr lang="en-US" sz="2400" b="1"/>
              <a:t>80-90% đất tơi xốp + 10% phân hữu cơ ủ hoai + 1-2% supe lân</a:t>
            </a:r>
          </a:p>
        </p:txBody>
      </p:sp>
      <p:sp>
        <p:nvSpPr>
          <p:cNvPr id="164934" name="Text Box 70"/>
          <p:cNvSpPr txBox="1">
            <a:spLocks noChangeArrowheads="1"/>
          </p:cNvSpPr>
          <p:nvPr/>
        </p:nvSpPr>
        <p:spPr bwMode="auto">
          <a:xfrm>
            <a:off x="0" y="1066800"/>
            <a:ext cx="8458200" cy="1187450"/>
          </a:xfrm>
          <a:prstGeom prst="rect">
            <a:avLst/>
          </a:prstGeom>
          <a:noFill/>
          <a:ln w="9525">
            <a:noFill/>
            <a:miter lim="800000"/>
            <a:headEnd/>
            <a:tailEnd/>
          </a:ln>
          <a:effectLst/>
        </p:spPr>
        <p:txBody>
          <a:bodyPr>
            <a:spAutoFit/>
          </a:bodyPr>
          <a:lstStyle/>
          <a:p>
            <a:pPr>
              <a:buFontTx/>
              <a:buChar char="-"/>
            </a:pPr>
            <a:r>
              <a:rPr lang="en-US" sz="2400" b="1">
                <a:sym typeface="Wingdings 3" pitchFamily="18" charset="2"/>
              </a:rPr>
              <a:t> Vỏ bầu làm bằng nguyên liệu nào?</a:t>
            </a:r>
          </a:p>
          <a:p>
            <a:pPr>
              <a:buFontTx/>
              <a:buChar char="-"/>
            </a:pPr>
            <a:r>
              <a:rPr lang="en-US" sz="2400" b="1"/>
              <a:t> Đặc điểm của vỏ bầu?</a:t>
            </a:r>
          </a:p>
          <a:p>
            <a:pPr>
              <a:buFontTx/>
              <a:buChar char="-"/>
            </a:pPr>
            <a:r>
              <a:rPr lang="en-US" sz="2400" b="1"/>
              <a:t> Trong ruột bầu có những thành phần nào?</a:t>
            </a:r>
          </a:p>
        </p:txBody>
      </p:sp>
      <p:grpSp>
        <p:nvGrpSpPr>
          <p:cNvPr id="164954" name="Group 90"/>
          <p:cNvGrpSpPr>
            <a:grpSpLocks/>
          </p:cNvGrpSpPr>
          <p:nvPr/>
        </p:nvGrpSpPr>
        <p:grpSpPr bwMode="auto">
          <a:xfrm>
            <a:off x="3581400" y="2286000"/>
            <a:ext cx="4267200" cy="2760663"/>
            <a:chOff x="2256" y="1440"/>
            <a:chExt cx="2688" cy="1739"/>
          </a:xfrm>
        </p:grpSpPr>
        <p:grpSp>
          <p:nvGrpSpPr>
            <p:cNvPr id="164935" name="Group 71"/>
            <p:cNvGrpSpPr>
              <a:grpSpLocks/>
            </p:cNvGrpSpPr>
            <p:nvPr/>
          </p:nvGrpSpPr>
          <p:grpSpPr bwMode="auto">
            <a:xfrm>
              <a:off x="3312" y="2160"/>
              <a:ext cx="912" cy="1019"/>
              <a:chOff x="3456" y="1680"/>
              <a:chExt cx="816" cy="1019"/>
            </a:xfrm>
          </p:grpSpPr>
          <p:grpSp>
            <p:nvGrpSpPr>
              <p:cNvPr id="164936" name="Group 72"/>
              <p:cNvGrpSpPr>
                <a:grpSpLocks/>
              </p:cNvGrpSpPr>
              <p:nvPr/>
            </p:nvGrpSpPr>
            <p:grpSpPr bwMode="auto">
              <a:xfrm>
                <a:off x="3456" y="1680"/>
                <a:ext cx="816" cy="768"/>
                <a:chOff x="3456" y="1680"/>
                <a:chExt cx="816" cy="768"/>
              </a:xfrm>
            </p:grpSpPr>
            <p:sp>
              <p:nvSpPr>
                <p:cNvPr id="164937" name="Line 73"/>
                <p:cNvSpPr>
                  <a:spLocks noChangeShapeType="1"/>
                </p:cNvSpPr>
                <p:nvPr/>
              </p:nvSpPr>
              <p:spPr bwMode="auto">
                <a:xfrm>
                  <a:off x="3456" y="2448"/>
                  <a:ext cx="816" cy="0"/>
                </a:xfrm>
                <a:prstGeom prst="line">
                  <a:avLst/>
                </a:prstGeom>
                <a:noFill/>
                <a:ln w="9525">
                  <a:solidFill>
                    <a:schemeClr val="tx1"/>
                  </a:solidFill>
                  <a:round/>
                  <a:headEnd/>
                  <a:tailEnd/>
                </a:ln>
                <a:effectLst/>
              </p:spPr>
              <p:txBody>
                <a:bodyPr/>
                <a:lstStyle/>
                <a:p>
                  <a:endParaRPr lang="en-US"/>
                </a:p>
              </p:txBody>
            </p:sp>
            <p:sp>
              <p:nvSpPr>
                <p:cNvPr id="164938" name="Line 74"/>
                <p:cNvSpPr>
                  <a:spLocks noChangeShapeType="1"/>
                </p:cNvSpPr>
                <p:nvPr/>
              </p:nvSpPr>
              <p:spPr bwMode="auto">
                <a:xfrm>
                  <a:off x="3456" y="1680"/>
                  <a:ext cx="816" cy="0"/>
                </a:xfrm>
                <a:prstGeom prst="line">
                  <a:avLst/>
                </a:prstGeom>
                <a:noFill/>
                <a:ln w="9525">
                  <a:solidFill>
                    <a:schemeClr val="tx1"/>
                  </a:solidFill>
                  <a:round/>
                  <a:headEnd/>
                  <a:tailEnd/>
                </a:ln>
                <a:effectLst/>
              </p:spPr>
              <p:txBody>
                <a:bodyPr/>
                <a:lstStyle/>
                <a:p>
                  <a:endParaRPr lang="en-US"/>
                </a:p>
              </p:txBody>
            </p:sp>
            <p:sp>
              <p:nvSpPr>
                <p:cNvPr id="164939" name="Line 75"/>
                <p:cNvSpPr>
                  <a:spLocks noChangeShapeType="1"/>
                </p:cNvSpPr>
                <p:nvPr/>
              </p:nvSpPr>
              <p:spPr bwMode="auto">
                <a:xfrm>
                  <a:off x="4080" y="1680"/>
                  <a:ext cx="0" cy="768"/>
                </a:xfrm>
                <a:prstGeom prst="line">
                  <a:avLst/>
                </a:prstGeom>
                <a:noFill/>
                <a:ln w="9525">
                  <a:solidFill>
                    <a:schemeClr val="tx1"/>
                  </a:solidFill>
                  <a:round/>
                  <a:headEnd type="triangle" w="med" len="med"/>
                  <a:tailEnd type="triangle" w="med" len="med"/>
                </a:ln>
                <a:effectLst/>
              </p:spPr>
              <p:txBody>
                <a:bodyPr/>
                <a:lstStyle/>
                <a:p>
                  <a:endParaRPr lang="en-US"/>
                </a:p>
              </p:txBody>
            </p:sp>
          </p:grpSp>
          <p:sp>
            <p:nvSpPr>
              <p:cNvPr id="164940" name="Text Box 76"/>
              <p:cNvSpPr txBox="1">
                <a:spLocks noChangeArrowheads="1"/>
              </p:cNvSpPr>
              <p:nvPr/>
            </p:nvSpPr>
            <p:spPr bwMode="auto">
              <a:xfrm>
                <a:off x="3774" y="1776"/>
                <a:ext cx="258" cy="923"/>
              </a:xfrm>
              <a:prstGeom prst="rect">
                <a:avLst/>
              </a:prstGeom>
              <a:noFill/>
              <a:ln w="9525">
                <a:noFill/>
                <a:miter lim="800000"/>
                <a:headEnd/>
                <a:tailEnd/>
              </a:ln>
              <a:effectLst/>
            </p:spPr>
            <p:txBody>
              <a:bodyPr vert="eaVert">
                <a:spAutoFit/>
              </a:bodyPr>
              <a:lstStyle/>
              <a:p>
                <a:pPr>
                  <a:spcBef>
                    <a:spcPct val="50000"/>
                  </a:spcBef>
                </a:pPr>
                <a:r>
                  <a:rPr lang="en-US"/>
                  <a:t>11-15cm</a:t>
                </a:r>
              </a:p>
            </p:txBody>
          </p:sp>
        </p:grpSp>
        <p:grpSp>
          <p:nvGrpSpPr>
            <p:cNvPr id="164941" name="Group 77"/>
            <p:cNvGrpSpPr>
              <a:grpSpLocks/>
            </p:cNvGrpSpPr>
            <p:nvPr/>
          </p:nvGrpSpPr>
          <p:grpSpPr bwMode="auto">
            <a:xfrm>
              <a:off x="4176" y="1440"/>
              <a:ext cx="768" cy="768"/>
              <a:chOff x="4272" y="960"/>
              <a:chExt cx="768" cy="768"/>
            </a:xfrm>
          </p:grpSpPr>
          <p:grpSp>
            <p:nvGrpSpPr>
              <p:cNvPr id="164942" name="Group 78"/>
              <p:cNvGrpSpPr>
                <a:grpSpLocks/>
              </p:cNvGrpSpPr>
              <p:nvPr/>
            </p:nvGrpSpPr>
            <p:grpSpPr bwMode="auto">
              <a:xfrm>
                <a:off x="4272" y="960"/>
                <a:ext cx="768" cy="768"/>
                <a:chOff x="4272" y="1008"/>
                <a:chExt cx="768" cy="768"/>
              </a:xfrm>
            </p:grpSpPr>
            <p:sp>
              <p:nvSpPr>
                <p:cNvPr id="164943" name="Line 79"/>
                <p:cNvSpPr>
                  <a:spLocks noChangeShapeType="1"/>
                </p:cNvSpPr>
                <p:nvPr/>
              </p:nvSpPr>
              <p:spPr bwMode="auto">
                <a:xfrm>
                  <a:off x="4272" y="1008"/>
                  <a:ext cx="0" cy="768"/>
                </a:xfrm>
                <a:prstGeom prst="line">
                  <a:avLst/>
                </a:prstGeom>
                <a:noFill/>
                <a:ln w="9525">
                  <a:solidFill>
                    <a:schemeClr val="tx1"/>
                  </a:solidFill>
                  <a:round/>
                  <a:headEnd/>
                  <a:tailEnd/>
                </a:ln>
                <a:effectLst/>
              </p:spPr>
              <p:txBody>
                <a:bodyPr/>
                <a:lstStyle/>
                <a:p>
                  <a:endParaRPr lang="en-US"/>
                </a:p>
              </p:txBody>
            </p:sp>
            <p:sp>
              <p:nvSpPr>
                <p:cNvPr id="164944" name="Line 80"/>
                <p:cNvSpPr>
                  <a:spLocks noChangeShapeType="1"/>
                </p:cNvSpPr>
                <p:nvPr/>
              </p:nvSpPr>
              <p:spPr bwMode="auto">
                <a:xfrm>
                  <a:off x="5040" y="1008"/>
                  <a:ext cx="0" cy="768"/>
                </a:xfrm>
                <a:prstGeom prst="line">
                  <a:avLst/>
                </a:prstGeom>
                <a:noFill/>
                <a:ln w="9525">
                  <a:solidFill>
                    <a:schemeClr val="tx1"/>
                  </a:solidFill>
                  <a:round/>
                  <a:headEnd/>
                  <a:tailEnd/>
                </a:ln>
                <a:effectLst/>
              </p:spPr>
              <p:txBody>
                <a:bodyPr/>
                <a:lstStyle/>
                <a:p>
                  <a:endParaRPr lang="en-US"/>
                </a:p>
              </p:txBody>
            </p:sp>
            <p:sp>
              <p:nvSpPr>
                <p:cNvPr id="164945" name="Line 81"/>
                <p:cNvSpPr>
                  <a:spLocks noChangeShapeType="1"/>
                </p:cNvSpPr>
                <p:nvPr/>
              </p:nvSpPr>
              <p:spPr bwMode="auto">
                <a:xfrm>
                  <a:off x="4272" y="1344"/>
                  <a:ext cx="768" cy="0"/>
                </a:xfrm>
                <a:prstGeom prst="line">
                  <a:avLst/>
                </a:prstGeom>
                <a:noFill/>
                <a:ln w="9525">
                  <a:solidFill>
                    <a:schemeClr val="tx1"/>
                  </a:solidFill>
                  <a:round/>
                  <a:headEnd type="triangle" w="med" len="med"/>
                  <a:tailEnd type="triangle" w="med" len="med"/>
                </a:ln>
                <a:effectLst/>
              </p:spPr>
              <p:txBody>
                <a:bodyPr/>
                <a:lstStyle/>
                <a:p>
                  <a:endParaRPr lang="en-US"/>
                </a:p>
              </p:txBody>
            </p:sp>
          </p:grpSp>
          <p:sp>
            <p:nvSpPr>
              <p:cNvPr id="164946" name="Text Box 82"/>
              <p:cNvSpPr txBox="1">
                <a:spLocks noChangeArrowheads="1"/>
              </p:cNvSpPr>
              <p:nvPr/>
            </p:nvSpPr>
            <p:spPr bwMode="auto">
              <a:xfrm>
                <a:off x="4272" y="1008"/>
                <a:ext cx="768" cy="231"/>
              </a:xfrm>
              <a:prstGeom prst="rect">
                <a:avLst/>
              </a:prstGeom>
              <a:noFill/>
              <a:ln w="9525">
                <a:noFill/>
                <a:miter lim="800000"/>
                <a:headEnd/>
                <a:tailEnd/>
              </a:ln>
              <a:effectLst/>
            </p:spPr>
            <p:txBody>
              <a:bodyPr>
                <a:spAutoFit/>
              </a:bodyPr>
              <a:lstStyle/>
              <a:p>
                <a:pPr>
                  <a:spcBef>
                    <a:spcPct val="50000"/>
                  </a:spcBef>
                </a:pPr>
                <a:r>
                  <a:rPr lang="en-US"/>
                  <a:t>    6cm</a:t>
                </a:r>
              </a:p>
            </p:txBody>
          </p:sp>
        </p:grpSp>
        <p:grpSp>
          <p:nvGrpSpPr>
            <p:cNvPr id="164947" name="Group 83"/>
            <p:cNvGrpSpPr>
              <a:grpSpLocks/>
            </p:cNvGrpSpPr>
            <p:nvPr/>
          </p:nvGrpSpPr>
          <p:grpSpPr bwMode="auto">
            <a:xfrm>
              <a:off x="2256" y="1632"/>
              <a:ext cx="1104" cy="624"/>
              <a:chOff x="624" y="1152"/>
              <a:chExt cx="1104" cy="624"/>
            </a:xfrm>
          </p:grpSpPr>
          <p:sp>
            <p:nvSpPr>
              <p:cNvPr id="164948" name="Line 84"/>
              <p:cNvSpPr>
                <a:spLocks noChangeShapeType="1"/>
              </p:cNvSpPr>
              <p:nvPr/>
            </p:nvSpPr>
            <p:spPr bwMode="auto">
              <a:xfrm>
                <a:off x="1728" y="1152"/>
                <a:ext cx="0" cy="624"/>
              </a:xfrm>
              <a:prstGeom prst="line">
                <a:avLst/>
              </a:prstGeom>
              <a:noFill/>
              <a:ln w="9525">
                <a:solidFill>
                  <a:schemeClr val="tx1"/>
                </a:solidFill>
                <a:round/>
                <a:headEnd/>
                <a:tailEnd/>
              </a:ln>
              <a:effectLst/>
            </p:spPr>
            <p:txBody>
              <a:bodyPr/>
              <a:lstStyle/>
              <a:p>
                <a:endParaRPr lang="en-US"/>
              </a:p>
            </p:txBody>
          </p:sp>
          <p:grpSp>
            <p:nvGrpSpPr>
              <p:cNvPr id="164949" name="Group 85"/>
              <p:cNvGrpSpPr>
                <a:grpSpLocks/>
              </p:cNvGrpSpPr>
              <p:nvPr/>
            </p:nvGrpSpPr>
            <p:grpSpPr bwMode="auto">
              <a:xfrm>
                <a:off x="624" y="1152"/>
                <a:ext cx="1104" cy="624"/>
                <a:chOff x="2304" y="1104"/>
                <a:chExt cx="1104" cy="624"/>
              </a:xfrm>
            </p:grpSpPr>
            <p:grpSp>
              <p:nvGrpSpPr>
                <p:cNvPr id="164950" name="Group 86"/>
                <p:cNvGrpSpPr>
                  <a:grpSpLocks/>
                </p:cNvGrpSpPr>
                <p:nvPr/>
              </p:nvGrpSpPr>
              <p:grpSpPr bwMode="auto">
                <a:xfrm>
                  <a:off x="2304" y="1104"/>
                  <a:ext cx="1104" cy="624"/>
                  <a:chOff x="2304" y="1104"/>
                  <a:chExt cx="1104" cy="624"/>
                </a:xfrm>
              </p:grpSpPr>
              <p:sp>
                <p:nvSpPr>
                  <p:cNvPr id="164951" name="Line 87"/>
                  <p:cNvSpPr>
                    <a:spLocks noChangeShapeType="1"/>
                  </p:cNvSpPr>
                  <p:nvPr/>
                </p:nvSpPr>
                <p:spPr bwMode="auto">
                  <a:xfrm>
                    <a:off x="2304" y="1104"/>
                    <a:ext cx="0" cy="624"/>
                  </a:xfrm>
                  <a:prstGeom prst="line">
                    <a:avLst/>
                  </a:prstGeom>
                  <a:noFill/>
                  <a:ln w="9525">
                    <a:solidFill>
                      <a:schemeClr val="tx1"/>
                    </a:solidFill>
                    <a:round/>
                    <a:headEnd/>
                    <a:tailEnd/>
                  </a:ln>
                  <a:effectLst/>
                </p:spPr>
                <p:txBody>
                  <a:bodyPr/>
                  <a:lstStyle/>
                  <a:p>
                    <a:endParaRPr lang="en-US"/>
                  </a:p>
                </p:txBody>
              </p:sp>
              <p:sp>
                <p:nvSpPr>
                  <p:cNvPr id="164952" name="Line 88"/>
                  <p:cNvSpPr>
                    <a:spLocks noChangeShapeType="1"/>
                  </p:cNvSpPr>
                  <p:nvPr/>
                </p:nvSpPr>
                <p:spPr bwMode="auto">
                  <a:xfrm>
                    <a:off x="2304" y="1392"/>
                    <a:ext cx="1104" cy="0"/>
                  </a:xfrm>
                  <a:prstGeom prst="line">
                    <a:avLst/>
                  </a:prstGeom>
                  <a:noFill/>
                  <a:ln w="9525">
                    <a:solidFill>
                      <a:schemeClr val="tx1"/>
                    </a:solidFill>
                    <a:round/>
                    <a:headEnd type="triangle" w="med" len="med"/>
                    <a:tailEnd type="triangle" w="med" len="med"/>
                  </a:ln>
                  <a:effectLst/>
                </p:spPr>
                <p:txBody>
                  <a:bodyPr/>
                  <a:lstStyle/>
                  <a:p>
                    <a:endParaRPr lang="en-US"/>
                  </a:p>
                </p:txBody>
              </p:sp>
            </p:grpSp>
            <p:sp>
              <p:nvSpPr>
                <p:cNvPr id="164953" name="Text Box 89"/>
                <p:cNvSpPr txBox="1">
                  <a:spLocks noChangeArrowheads="1"/>
                </p:cNvSpPr>
                <p:nvPr/>
              </p:nvSpPr>
              <p:spPr bwMode="auto">
                <a:xfrm>
                  <a:off x="2400" y="1200"/>
                  <a:ext cx="912" cy="231"/>
                </a:xfrm>
                <a:prstGeom prst="rect">
                  <a:avLst/>
                </a:prstGeom>
                <a:noFill/>
                <a:ln w="9525">
                  <a:noFill/>
                  <a:miter lim="800000"/>
                  <a:headEnd/>
                  <a:tailEnd/>
                </a:ln>
                <a:effectLst/>
              </p:spPr>
              <p:txBody>
                <a:bodyPr>
                  <a:spAutoFit/>
                </a:bodyPr>
                <a:lstStyle/>
                <a:p>
                  <a:pPr>
                    <a:spcBef>
                      <a:spcPct val="50000"/>
                    </a:spcBef>
                  </a:pPr>
                  <a:r>
                    <a:rPr lang="en-US"/>
                    <a:t>      10 cm</a:t>
                  </a:r>
                </a:p>
              </p:txBody>
            </p:sp>
          </p:gr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64913"/>
                                        </p:tgtEl>
                                        <p:attrNameLst>
                                          <p:attrName>style.visibility</p:attrName>
                                        </p:attrNameLst>
                                      </p:cBhvr>
                                      <p:to>
                                        <p:strVal val="visible"/>
                                      </p:to>
                                    </p:set>
                                    <p:animEffect transition="in" filter="checkerboard(across)">
                                      <p:cBhvr>
                                        <p:cTn id="7" dur="500"/>
                                        <p:tgtEl>
                                          <p:spTgt spid="16491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64954"/>
                                        </p:tgtEl>
                                        <p:attrNameLst>
                                          <p:attrName>style.visibility</p:attrName>
                                        </p:attrNameLst>
                                      </p:cBhvr>
                                      <p:to>
                                        <p:strVal val="visible"/>
                                      </p:to>
                                    </p:set>
                                    <p:animEffect transition="in" filter="checkerboard(across)">
                                      <p:cBhvr>
                                        <p:cTn id="12" dur="500"/>
                                        <p:tgtEl>
                                          <p:spTgt spid="16495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64934"/>
                                        </p:tgtEl>
                                        <p:attrNameLst>
                                          <p:attrName>style.visibility</p:attrName>
                                        </p:attrNameLst>
                                      </p:cBhvr>
                                      <p:to>
                                        <p:strVal val="visible"/>
                                      </p:to>
                                    </p:set>
                                    <p:animEffect transition="in" filter="checkerboard(across)">
                                      <p:cBhvr>
                                        <p:cTn id="17" dur="500"/>
                                        <p:tgtEl>
                                          <p:spTgt spid="164934"/>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64933"/>
                                        </p:tgtEl>
                                        <p:attrNameLst>
                                          <p:attrName>style.visibility</p:attrName>
                                        </p:attrNameLst>
                                      </p:cBhvr>
                                      <p:to>
                                        <p:strVal val="visible"/>
                                      </p:to>
                                    </p:set>
                                    <p:animEffect transition="in" filter="checkerboard(across)">
                                      <p:cBhvr>
                                        <p:cTn id="22" dur="500"/>
                                        <p:tgtEl>
                                          <p:spTgt spid="1649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933" grpId="0"/>
      <p:bldP spid="164934"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6738" name="Rectangle 2"/>
          <p:cNvSpPr>
            <a:spLocks noChangeArrowheads="1"/>
          </p:cNvSpPr>
          <p:nvPr/>
        </p:nvSpPr>
        <p:spPr bwMode="auto">
          <a:xfrm>
            <a:off x="3352800" y="152400"/>
            <a:ext cx="2209800" cy="381000"/>
          </a:xfrm>
          <a:prstGeom prst="rect">
            <a:avLst/>
          </a:prstGeom>
          <a:noFill/>
          <a:ln w="9525">
            <a:noFill/>
            <a:miter lim="800000"/>
            <a:headEnd/>
            <a:tailEnd/>
          </a:ln>
          <a:effectLst/>
        </p:spPr>
        <p:txBody>
          <a:bodyPr anchor="ctr"/>
          <a:lstStyle/>
          <a:p>
            <a:pPr algn="ctr"/>
            <a:endParaRPr lang="vi-VN" sz="1600" b="1"/>
          </a:p>
        </p:txBody>
      </p:sp>
      <p:pic>
        <p:nvPicPr>
          <p:cNvPr id="116739" name="Picture 3" descr="1"/>
          <p:cNvPicPr>
            <a:picLocks noChangeAspect="1" noChangeArrowheads="1"/>
          </p:cNvPicPr>
          <p:nvPr/>
        </p:nvPicPr>
        <p:blipFill>
          <a:blip r:embed="rId2"/>
          <a:srcRect/>
          <a:stretch>
            <a:fillRect/>
          </a:stretch>
        </p:blipFill>
        <p:spPr bwMode="auto">
          <a:xfrm>
            <a:off x="0" y="1066800"/>
            <a:ext cx="9144000" cy="5791200"/>
          </a:xfrm>
          <a:prstGeom prst="rect">
            <a:avLst/>
          </a:prstGeom>
          <a:noFill/>
        </p:spPr>
      </p:pic>
      <p:sp>
        <p:nvSpPr>
          <p:cNvPr id="116741" name="Rectangle 5"/>
          <p:cNvSpPr>
            <a:spLocks noChangeArrowheads="1"/>
          </p:cNvSpPr>
          <p:nvPr/>
        </p:nvSpPr>
        <p:spPr bwMode="auto">
          <a:xfrm>
            <a:off x="1676400" y="304800"/>
            <a:ext cx="5181600" cy="533400"/>
          </a:xfrm>
          <a:prstGeom prst="rect">
            <a:avLst/>
          </a:prstGeom>
          <a:noFill/>
          <a:ln w="9525">
            <a:noFill/>
            <a:miter lim="800000"/>
            <a:headEnd/>
            <a:tailEnd/>
          </a:ln>
          <a:effectLst/>
        </p:spPr>
        <p:txBody>
          <a:bodyPr wrap="none" anchor="ctr"/>
          <a:lstStyle/>
          <a:p>
            <a:pPr algn="ctr"/>
            <a:endParaRPr lang="en-US" b="1"/>
          </a:p>
          <a:p>
            <a:pPr algn="ctr"/>
            <a:endParaRPr lang="en-US" b="1"/>
          </a:p>
          <a:p>
            <a:pPr algn="ctr"/>
            <a:r>
              <a:rPr lang="en-US" b="1">
                <a:solidFill>
                  <a:schemeClr val="tx2"/>
                </a:solidFill>
              </a:rPr>
              <a:t>BÀI 23: LÀM ĐẤT GIEO ƯƠM CÂY RỪNG</a:t>
            </a:r>
            <a:br>
              <a:rPr lang="en-US" b="1">
                <a:solidFill>
                  <a:schemeClr val="tx2"/>
                </a:solidFill>
              </a:rPr>
            </a:br>
            <a:endParaRPr lang="en-US" b="1">
              <a:solidFill>
                <a:schemeClr val="tx2"/>
              </a:solidFill>
            </a:endParaRPr>
          </a:p>
        </p:txBody>
      </p:sp>
      <p:sp>
        <p:nvSpPr>
          <p:cNvPr id="116742" name="Rectangle 6"/>
          <p:cNvSpPr>
            <a:spLocks noChangeArrowheads="1"/>
          </p:cNvSpPr>
          <p:nvPr/>
        </p:nvSpPr>
        <p:spPr bwMode="auto">
          <a:xfrm>
            <a:off x="990600" y="1447800"/>
            <a:ext cx="5257800" cy="381000"/>
          </a:xfrm>
          <a:prstGeom prst="rect">
            <a:avLst/>
          </a:prstGeom>
          <a:noFill/>
          <a:ln w="9525">
            <a:noFill/>
            <a:miter lim="800000"/>
            <a:headEnd/>
            <a:tailEnd/>
          </a:ln>
          <a:effectLst/>
        </p:spPr>
        <p:txBody>
          <a:bodyPr lIns="71689" tIns="35844" rIns="71689" bIns="35844" anchor="ctr"/>
          <a:lstStyle/>
          <a:p>
            <a:r>
              <a:rPr lang="en-US" sz="2400" b="1"/>
              <a:t>                  </a:t>
            </a:r>
            <a:br>
              <a:rPr lang="en-US" sz="2400" b="1"/>
            </a:br>
            <a:r>
              <a:rPr lang="en-US" sz="2400" b="1"/>
              <a:t>I. Lập vườn gieo ươm cây rừng:</a:t>
            </a:r>
            <a:br>
              <a:rPr lang="en-US" sz="2400" b="1"/>
            </a:br>
            <a:endParaRPr lang="en-US" sz="2400"/>
          </a:p>
        </p:txBody>
      </p:sp>
      <p:sp>
        <p:nvSpPr>
          <p:cNvPr id="116743" name="Rectangle 7"/>
          <p:cNvSpPr>
            <a:spLocks noChangeArrowheads="1"/>
          </p:cNvSpPr>
          <p:nvPr/>
        </p:nvSpPr>
        <p:spPr bwMode="auto">
          <a:xfrm>
            <a:off x="1219200" y="1905000"/>
            <a:ext cx="7010400" cy="381000"/>
          </a:xfrm>
          <a:prstGeom prst="rect">
            <a:avLst/>
          </a:prstGeom>
          <a:noFill/>
          <a:ln w="9525">
            <a:noFill/>
            <a:miter lim="800000"/>
            <a:headEnd/>
            <a:tailEnd/>
          </a:ln>
          <a:effectLst/>
        </p:spPr>
        <p:txBody>
          <a:bodyPr lIns="71689" tIns="35844" rIns="71689" bIns="35844" anchor="ctr"/>
          <a:lstStyle/>
          <a:p>
            <a:r>
              <a:rPr lang="en-US" sz="2400" b="1"/>
              <a:t>                  </a:t>
            </a:r>
            <a:br>
              <a:rPr lang="en-US" sz="2400" b="1"/>
            </a:br>
            <a:r>
              <a:rPr lang="en-US" sz="2400" b="1"/>
              <a:t>1. Điều kiện lập vườn gieo ươm cây rừng:</a:t>
            </a:r>
            <a:br>
              <a:rPr lang="en-US" sz="2400" b="1"/>
            </a:br>
            <a:endParaRPr lang="en-US" sz="2400"/>
          </a:p>
        </p:txBody>
      </p:sp>
      <p:sp>
        <p:nvSpPr>
          <p:cNvPr id="116744" name="AutoShape 8"/>
          <p:cNvSpPr>
            <a:spLocks noChangeArrowheads="1"/>
          </p:cNvSpPr>
          <p:nvPr/>
        </p:nvSpPr>
        <p:spPr bwMode="auto">
          <a:xfrm>
            <a:off x="2362200" y="2590800"/>
            <a:ext cx="4953000" cy="1600200"/>
          </a:xfrm>
          <a:prstGeom prst="cloudCallout">
            <a:avLst>
              <a:gd name="adj1" fmla="val -37787"/>
              <a:gd name="adj2" fmla="val 78176"/>
            </a:avLst>
          </a:prstGeom>
          <a:gradFill rotWithShape="1">
            <a:gsLst>
              <a:gs pos="0">
                <a:srgbClr val="FF0066"/>
              </a:gs>
              <a:gs pos="50000">
                <a:srgbClr val="FFFF00"/>
              </a:gs>
              <a:gs pos="100000">
                <a:srgbClr val="FF0066"/>
              </a:gs>
            </a:gsLst>
            <a:lin ang="5400000" scaled="1"/>
          </a:gradFill>
          <a:ln w="9525">
            <a:solidFill>
              <a:schemeClr val="tx1"/>
            </a:solidFill>
            <a:round/>
            <a:headEnd/>
            <a:tailEnd/>
          </a:ln>
          <a:effectLst/>
        </p:spPr>
        <p:txBody>
          <a:bodyPr/>
          <a:lstStyle/>
          <a:p>
            <a:pPr>
              <a:lnSpc>
                <a:spcPct val="80000"/>
              </a:lnSpc>
              <a:spcBef>
                <a:spcPct val="20000"/>
              </a:spcBef>
            </a:pPr>
            <a:r>
              <a:rPr lang="en-US" sz="2400" b="1"/>
              <a:t>Vườn gieo ươm cần thỏa mãn những điều kiện gì?</a:t>
            </a:r>
          </a:p>
          <a:p>
            <a:pPr algn="ctr"/>
            <a:endParaRPr lang="en-US" sz="2400" b="1"/>
          </a:p>
        </p:txBody>
      </p:sp>
      <p:pic>
        <p:nvPicPr>
          <p:cNvPr id="116745" name="Picture 9" descr="vuom uom1"/>
          <p:cNvPicPr>
            <a:picLocks noChangeAspect="1" noChangeArrowheads="1"/>
          </p:cNvPicPr>
          <p:nvPr/>
        </p:nvPicPr>
        <p:blipFill>
          <a:blip r:embed="rId3"/>
          <a:srcRect/>
          <a:stretch>
            <a:fillRect/>
          </a:stretch>
        </p:blipFill>
        <p:spPr bwMode="auto">
          <a:xfrm>
            <a:off x="1752600" y="2286000"/>
            <a:ext cx="5257800" cy="3938588"/>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16745"/>
                                        </p:tgtEl>
                                        <p:attrNameLst>
                                          <p:attrName>style.visibility</p:attrName>
                                        </p:attrNameLst>
                                      </p:cBhvr>
                                      <p:to>
                                        <p:strVal val="visible"/>
                                      </p:to>
                                    </p:set>
                                    <p:animEffect transition="in" filter="checkerboard(across)">
                                      <p:cBhvr>
                                        <p:cTn id="7" dur="500"/>
                                        <p:tgtEl>
                                          <p:spTgt spid="11674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xit" presetSubtype="16" fill="hold" nodeType="clickEffect">
                                  <p:stCondLst>
                                    <p:cond delay="0"/>
                                  </p:stCondLst>
                                  <p:childTnLst>
                                    <p:animEffect transition="out" filter="diamond(in)">
                                      <p:cBhvr>
                                        <p:cTn id="11" dur="500"/>
                                        <p:tgtEl>
                                          <p:spTgt spid="116745"/>
                                        </p:tgtEl>
                                      </p:cBhvr>
                                    </p:animEffect>
                                    <p:set>
                                      <p:cBhvr>
                                        <p:cTn id="12" dur="1" fill="hold">
                                          <p:stCondLst>
                                            <p:cond delay="499"/>
                                          </p:stCondLst>
                                        </p:cTn>
                                        <p:tgtEl>
                                          <p:spTgt spid="11674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116742"/>
                                        </p:tgtEl>
                                        <p:attrNameLst>
                                          <p:attrName>style.visibility</p:attrName>
                                        </p:attrNameLst>
                                      </p:cBhvr>
                                      <p:to>
                                        <p:strVal val="visible"/>
                                      </p:to>
                                    </p:set>
                                    <p:anim calcmode="discrete" valueType="clr">
                                      <p:cBhvr override="childStyle">
                                        <p:cTn id="17" dur="80"/>
                                        <p:tgtEl>
                                          <p:spTgt spid="116742"/>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116742"/>
                                        </p:tgtEl>
                                        <p:attrNameLst>
                                          <p:attrName>fillcolor</p:attrName>
                                        </p:attrNameLst>
                                      </p:cBhvr>
                                      <p:tavLst>
                                        <p:tav tm="0">
                                          <p:val>
                                            <p:clrVal>
                                              <a:schemeClr val="accent2"/>
                                            </p:clrVal>
                                          </p:val>
                                        </p:tav>
                                        <p:tav tm="50000">
                                          <p:val>
                                            <p:clrVal>
                                              <a:schemeClr val="hlink"/>
                                            </p:clrVal>
                                          </p:val>
                                        </p:tav>
                                      </p:tavLst>
                                    </p:anim>
                                    <p:set>
                                      <p:cBhvr>
                                        <p:cTn id="19" dur="80"/>
                                        <p:tgtEl>
                                          <p:spTgt spid="116742"/>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116743"/>
                                        </p:tgtEl>
                                        <p:attrNameLst>
                                          <p:attrName>style.visibility</p:attrName>
                                        </p:attrNameLst>
                                      </p:cBhvr>
                                      <p:to>
                                        <p:strVal val="visible"/>
                                      </p:to>
                                    </p:set>
                                    <p:anim calcmode="discrete" valueType="clr">
                                      <p:cBhvr override="childStyle">
                                        <p:cTn id="24" dur="80"/>
                                        <p:tgtEl>
                                          <p:spTgt spid="116743"/>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116743"/>
                                        </p:tgtEl>
                                        <p:attrNameLst>
                                          <p:attrName>fillcolor</p:attrName>
                                        </p:attrNameLst>
                                      </p:cBhvr>
                                      <p:tavLst>
                                        <p:tav tm="0">
                                          <p:val>
                                            <p:clrVal>
                                              <a:schemeClr val="accent2"/>
                                            </p:clrVal>
                                          </p:val>
                                        </p:tav>
                                        <p:tav tm="50000">
                                          <p:val>
                                            <p:clrVal>
                                              <a:schemeClr val="hlink"/>
                                            </p:clrVal>
                                          </p:val>
                                        </p:tav>
                                      </p:tavLst>
                                    </p:anim>
                                    <p:set>
                                      <p:cBhvr>
                                        <p:cTn id="26" dur="80"/>
                                        <p:tgtEl>
                                          <p:spTgt spid="116743"/>
                                        </p:tgtEl>
                                        <p:attrNameLst>
                                          <p:attrName>fill.type</p:attrName>
                                        </p:attrNameLst>
                                      </p:cBhvr>
                                      <p:to>
                                        <p:strVal val="solid"/>
                                      </p:to>
                                    </p:set>
                                  </p:childTnLst>
                                </p:cTn>
                              </p:par>
                            </p:childTnLst>
                          </p:cTn>
                        </p:par>
                      </p:childTnLst>
                    </p:cTn>
                  </p:par>
                  <p:par>
                    <p:cTn id="27" fill="hold">
                      <p:stCondLst>
                        <p:cond delay="indefinite"/>
                      </p:stCondLst>
                      <p:childTnLst>
                        <p:par>
                          <p:cTn id="28" fill="hold">
                            <p:stCondLst>
                              <p:cond delay="0"/>
                            </p:stCondLst>
                            <p:childTnLst>
                              <p:par>
                                <p:cTn id="29" presetID="8" presetClass="entr" presetSubtype="16" fill="hold" grpId="0" nodeType="clickEffect">
                                  <p:stCondLst>
                                    <p:cond delay="0"/>
                                  </p:stCondLst>
                                  <p:childTnLst>
                                    <p:set>
                                      <p:cBhvr>
                                        <p:cTn id="30" dur="1" fill="hold">
                                          <p:stCondLst>
                                            <p:cond delay="0"/>
                                          </p:stCondLst>
                                        </p:cTn>
                                        <p:tgtEl>
                                          <p:spTgt spid="116744"/>
                                        </p:tgtEl>
                                        <p:attrNameLst>
                                          <p:attrName>style.visibility</p:attrName>
                                        </p:attrNameLst>
                                      </p:cBhvr>
                                      <p:to>
                                        <p:strVal val="visible"/>
                                      </p:to>
                                    </p:set>
                                    <p:animEffect transition="in" filter="diamond(in)">
                                      <p:cBhvr>
                                        <p:cTn id="31" dur="2000"/>
                                        <p:tgtEl>
                                          <p:spTgt spid="116744"/>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xit" presetSubtype="4" fill="hold" grpId="1" nodeType="clickEffect">
                                  <p:stCondLst>
                                    <p:cond delay="0"/>
                                  </p:stCondLst>
                                  <p:childTnLst>
                                    <p:anim calcmode="lin" valueType="num">
                                      <p:cBhvr additive="base">
                                        <p:cTn id="35" dur="500"/>
                                        <p:tgtEl>
                                          <p:spTgt spid="116744"/>
                                        </p:tgtEl>
                                        <p:attrNameLst>
                                          <p:attrName>ppt_x</p:attrName>
                                        </p:attrNameLst>
                                      </p:cBhvr>
                                      <p:tavLst>
                                        <p:tav tm="0">
                                          <p:val>
                                            <p:strVal val="ppt_x"/>
                                          </p:val>
                                        </p:tav>
                                        <p:tav tm="100000">
                                          <p:val>
                                            <p:strVal val="ppt_x"/>
                                          </p:val>
                                        </p:tav>
                                      </p:tavLst>
                                    </p:anim>
                                    <p:anim calcmode="lin" valueType="num">
                                      <p:cBhvr additive="base">
                                        <p:cTn id="36" dur="500"/>
                                        <p:tgtEl>
                                          <p:spTgt spid="116744"/>
                                        </p:tgtEl>
                                        <p:attrNameLst>
                                          <p:attrName>ppt_y</p:attrName>
                                        </p:attrNameLst>
                                      </p:cBhvr>
                                      <p:tavLst>
                                        <p:tav tm="0">
                                          <p:val>
                                            <p:strVal val="ppt_y"/>
                                          </p:val>
                                        </p:tav>
                                        <p:tav tm="100000">
                                          <p:val>
                                            <p:strVal val="1+ppt_h/2"/>
                                          </p:val>
                                        </p:tav>
                                      </p:tavLst>
                                    </p:anim>
                                    <p:set>
                                      <p:cBhvr>
                                        <p:cTn id="37" dur="1" fill="hold">
                                          <p:stCondLst>
                                            <p:cond delay="499"/>
                                          </p:stCondLst>
                                        </p:cTn>
                                        <p:tgtEl>
                                          <p:spTgt spid="11674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2" grpId="0"/>
      <p:bldP spid="116743" grpId="0"/>
      <p:bldP spid="116744" grpId="0" animBg="1"/>
      <p:bldP spid="116744" grpId="1"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8178" name="Rectangle 2"/>
          <p:cNvSpPr>
            <a:spLocks noChangeArrowheads="1"/>
          </p:cNvSpPr>
          <p:nvPr/>
        </p:nvSpPr>
        <p:spPr bwMode="auto">
          <a:xfrm>
            <a:off x="3352800" y="152400"/>
            <a:ext cx="2209800" cy="381000"/>
          </a:xfrm>
          <a:prstGeom prst="rect">
            <a:avLst/>
          </a:prstGeom>
          <a:noFill/>
          <a:ln w="9525">
            <a:noFill/>
            <a:miter lim="800000"/>
            <a:headEnd/>
            <a:tailEnd/>
          </a:ln>
          <a:effectLst/>
        </p:spPr>
        <p:txBody>
          <a:bodyPr anchor="ctr"/>
          <a:lstStyle/>
          <a:p>
            <a:pPr algn="ctr"/>
            <a:endParaRPr lang="vi-VN" sz="1600" b="1"/>
          </a:p>
        </p:txBody>
      </p:sp>
      <p:pic>
        <p:nvPicPr>
          <p:cNvPr id="178179" name="Picture 3" descr="1"/>
          <p:cNvPicPr>
            <a:picLocks noChangeAspect="1" noChangeArrowheads="1"/>
          </p:cNvPicPr>
          <p:nvPr/>
        </p:nvPicPr>
        <p:blipFill>
          <a:blip r:embed="rId2"/>
          <a:srcRect/>
          <a:stretch>
            <a:fillRect/>
          </a:stretch>
        </p:blipFill>
        <p:spPr bwMode="auto">
          <a:xfrm>
            <a:off x="0" y="1066800"/>
            <a:ext cx="9144000" cy="5791200"/>
          </a:xfrm>
          <a:prstGeom prst="rect">
            <a:avLst/>
          </a:prstGeom>
          <a:noFill/>
        </p:spPr>
      </p:pic>
      <p:sp>
        <p:nvSpPr>
          <p:cNvPr id="178181" name="Rectangle 5"/>
          <p:cNvSpPr>
            <a:spLocks noChangeArrowheads="1"/>
          </p:cNvSpPr>
          <p:nvPr/>
        </p:nvSpPr>
        <p:spPr bwMode="auto">
          <a:xfrm>
            <a:off x="1676400" y="304800"/>
            <a:ext cx="5181600" cy="533400"/>
          </a:xfrm>
          <a:prstGeom prst="rect">
            <a:avLst/>
          </a:prstGeom>
          <a:noFill/>
          <a:ln w="9525">
            <a:noFill/>
            <a:miter lim="800000"/>
            <a:headEnd/>
            <a:tailEnd/>
          </a:ln>
          <a:effectLst/>
        </p:spPr>
        <p:txBody>
          <a:bodyPr wrap="none" anchor="ctr"/>
          <a:lstStyle/>
          <a:p>
            <a:pPr algn="ctr"/>
            <a:endParaRPr lang="en-US" b="1"/>
          </a:p>
          <a:p>
            <a:pPr algn="ctr"/>
            <a:endParaRPr lang="en-US" b="1"/>
          </a:p>
          <a:p>
            <a:pPr algn="ctr"/>
            <a:r>
              <a:rPr lang="en-US" b="1">
                <a:solidFill>
                  <a:schemeClr val="tx2"/>
                </a:solidFill>
              </a:rPr>
              <a:t>BÀI 23: LÀM ĐẤT GIEO ƯƠM CÂY RỪNG</a:t>
            </a:r>
            <a:br>
              <a:rPr lang="en-US" b="1">
                <a:solidFill>
                  <a:schemeClr val="tx2"/>
                </a:solidFill>
              </a:rPr>
            </a:br>
            <a:endParaRPr lang="en-US" b="1">
              <a:solidFill>
                <a:schemeClr val="tx2"/>
              </a:solidFill>
            </a:endParaRPr>
          </a:p>
        </p:txBody>
      </p:sp>
      <p:sp>
        <p:nvSpPr>
          <p:cNvPr id="178182" name="Rectangle 6"/>
          <p:cNvSpPr>
            <a:spLocks noChangeArrowheads="1"/>
          </p:cNvSpPr>
          <p:nvPr/>
        </p:nvSpPr>
        <p:spPr bwMode="auto">
          <a:xfrm>
            <a:off x="990600" y="1447800"/>
            <a:ext cx="5257800" cy="381000"/>
          </a:xfrm>
          <a:prstGeom prst="rect">
            <a:avLst/>
          </a:prstGeom>
          <a:noFill/>
          <a:ln w="9525">
            <a:noFill/>
            <a:miter lim="800000"/>
            <a:headEnd/>
            <a:tailEnd/>
          </a:ln>
          <a:effectLst/>
        </p:spPr>
        <p:txBody>
          <a:bodyPr lIns="71689" tIns="35844" rIns="71689" bIns="35844" anchor="ctr"/>
          <a:lstStyle/>
          <a:p>
            <a:r>
              <a:rPr lang="en-US" sz="2400" b="1"/>
              <a:t>                  </a:t>
            </a:r>
            <a:br>
              <a:rPr lang="en-US" sz="2400" b="1"/>
            </a:br>
            <a:r>
              <a:rPr lang="en-US" sz="2400" b="1"/>
              <a:t>I. Lập vườn gieo ươm cây rừng:</a:t>
            </a:r>
            <a:br>
              <a:rPr lang="en-US" sz="2400" b="1"/>
            </a:br>
            <a:endParaRPr lang="en-US" sz="2400"/>
          </a:p>
        </p:txBody>
      </p:sp>
      <p:sp>
        <p:nvSpPr>
          <p:cNvPr id="178183" name="Rectangle 7"/>
          <p:cNvSpPr>
            <a:spLocks noChangeArrowheads="1"/>
          </p:cNvSpPr>
          <p:nvPr/>
        </p:nvSpPr>
        <p:spPr bwMode="auto">
          <a:xfrm>
            <a:off x="1219200" y="1905000"/>
            <a:ext cx="7010400" cy="381000"/>
          </a:xfrm>
          <a:prstGeom prst="rect">
            <a:avLst/>
          </a:prstGeom>
          <a:noFill/>
          <a:ln w="9525">
            <a:noFill/>
            <a:miter lim="800000"/>
            <a:headEnd/>
            <a:tailEnd/>
          </a:ln>
          <a:effectLst/>
        </p:spPr>
        <p:txBody>
          <a:bodyPr lIns="71689" tIns="35844" rIns="71689" bIns="35844" anchor="ctr"/>
          <a:lstStyle/>
          <a:p>
            <a:r>
              <a:rPr lang="en-US" sz="2400" b="1"/>
              <a:t>                  </a:t>
            </a:r>
            <a:br>
              <a:rPr lang="en-US" sz="2400" b="1"/>
            </a:br>
            <a:r>
              <a:rPr lang="en-US" sz="2400" b="1"/>
              <a:t>1. Điều kiện lập vườn gieo ươm cây rừng:</a:t>
            </a:r>
            <a:br>
              <a:rPr lang="en-US" sz="2400" b="1"/>
            </a:br>
            <a:endParaRPr lang="en-US" sz="2400"/>
          </a:p>
        </p:txBody>
      </p:sp>
      <p:sp>
        <p:nvSpPr>
          <p:cNvPr id="178184" name="AutoShape 8"/>
          <p:cNvSpPr>
            <a:spLocks noChangeArrowheads="1"/>
          </p:cNvSpPr>
          <p:nvPr/>
        </p:nvSpPr>
        <p:spPr bwMode="auto">
          <a:xfrm>
            <a:off x="2362200" y="2590800"/>
            <a:ext cx="4953000" cy="1600200"/>
          </a:xfrm>
          <a:prstGeom prst="cloudCallout">
            <a:avLst>
              <a:gd name="adj1" fmla="val -37787"/>
              <a:gd name="adj2" fmla="val 78176"/>
            </a:avLst>
          </a:prstGeom>
          <a:gradFill rotWithShape="1">
            <a:gsLst>
              <a:gs pos="0">
                <a:srgbClr val="FF0066"/>
              </a:gs>
              <a:gs pos="50000">
                <a:srgbClr val="FFFF00"/>
              </a:gs>
              <a:gs pos="100000">
                <a:srgbClr val="FF0066"/>
              </a:gs>
            </a:gsLst>
            <a:lin ang="5400000" scaled="1"/>
          </a:gradFill>
          <a:ln w="9525">
            <a:solidFill>
              <a:schemeClr val="tx1"/>
            </a:solidFill>
            <a:round/>
            <a:headEnd/>
            <a:tailEnd/>
          </a:ln>
          <a:effectLst/>
        </p:spPr>
        <p:txBody>
          <a:bodyPr/>
          <a:lstStyle/>
          <a:p>
            <a:pPr>
              <a:lnSpc>
                <a:spcPct val="80000"/>
              </a:lnSpc>
              <a:spcBef>
                <a:spcPct val="20000"/>
              </a:spcBef>
            </a:pPr>
            <a:r>
              <a:rPr lang="en-US" sz="2400" b="1" dirty="0" err="1"/>
              <a:t>Vườn</a:t>
            </a:r>
            <a:r>
              <a:rPr lang="en-US" sz="2400" b="1" dirty="0"/>
              <a:t> </a:t>
            </a:r>
            <a:r>
              <a:rPr lang="en-US" sz="2400" b="1" dirty="0" err="1"/>
              <a:t>gieo</a:t>
            </a:r>
            <a:r>
              <a:rPr lang="en-US" sz="2400" b="1" dirty="0"/>
              <a:t> </a:t>
            </a:r>
            <a:r>
              <a:rPr lang="en-US" sz="2400" b="1" dirty="0" err="1"/>
              <a:t>ươm</a:t>
            </a:r>
            <a:r>
              <a:rPr lang="en-US" sz="2400" b="1" dirty="0"/>
              <a:t> </a:t>
            </a:r>
            <a:r>
              <a:rPr lang="en-US" sz="2400" b="1" dirty="0" err="1"/>
              <a:t>cần</a:t>
            </a:r>
            <a:r>
              <a:rPr lang="en-US" sz="2400" b="1" dirty="0"/>
              <a:t> </a:t>
            </a:r>
            <a:r>
              <a:rPr lang="en-US" sz="2400" b="1" dirty="0" err="1"/>
              <a:t>thỏa</a:t>
            </a:r>
            <a:r>
              <a:rPr lang="en-US" sz="2400" b="1" dirty="0"/>
              <a:t> </a:t>
            </a:r>
            <a:r>
              <a:rPr lang="en-US" sz="2400" b="1" dirty="0" err="1"/>
              <a:t>mãn</a:t>
            </a:r>
            <a:r>
              <a:rPr lang="en-US" sz="2400" b="1" dirty="0"/>
              <a:t> </a:t>
            </a:r>
            <a:r>
              <a:rPr lang="en-US" sz="2400" b="1" dirty="0" err="1"/>
              <a:t>những</a:t>
            </a:r>
            <a:r>
              <a:rPr lang="en-US" sz="2400" b="1" dirty="0"/>
              <a:t> </a:t>
            </a:r>
            <a:r>
              <a:rPr lang="en-US" sz="2400" b="1" dirty="0" err="1"/>
              <a:t>điều</a:t>
            </a:r>
            <a:r>
              <a:rPr lang="en-US" sz="2400" b="1" dirty="0"/>
              <a:t> </a:t>
            </a:r>
            <a:r>
              <a:rPr lang="en-US" sz="2400" b="1" dirty="0" err="1"/>
              <a:t>kiện</a:t>
            </a:r>
            <a:r>
              <a:rPr lang="en-US" sz="2400" b="1" dirty="0"/>
              <a:t> </a:t>
            </a:r>
            <a:r>
              <a:rPr lang="en-US" sz="2400" b="1" dirty="0" err="1"/>
              <a:t>gì</a:t>
            </a:r>
            <a:r>
              <a:rPr lang="en-US" sz="2400" b="1" dirty="0"/>
              <a:t>?</a:t>
            </a:r>
          </a:p>
          <a:p>
            <a:pPr algn="ctr"/>
            <a:endParaRPr lang="en-US" sz="24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78182"/>
                                        </p:tgtEl>
                                        <p:attrNameLst>
                                          <p:attrName>style.visibility</p:attrName>
                                        </p:attrNameLst>
                                      </p:cBhvr>
                                      <p:to>
                                        <p:strVal val="visible"/>
                                      </p:to>
                                    </p:set>
                                    <p:anim calcmode="discrete" valueType="clr">
                                      <p:cBhvr override="childStyle">
                                        <p:cTn id="7" dur="80"/>
                                        <p:tgtEl>
                                          <p:spTgt spid="17818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78182"/>
                                        </p:tgtEl>
                                        <p:attrNameLst>
                                          <p:attrName>fillcolor</p:attrName>
                                        </p:attrNameLst>
                                      </p:cBhvr>
                                      <p:tavLst>
                                        <p:tav tm="0">
                                          <p:val>
                                            <p:clrVal>
                                              <a:schemeClr val="accent2"/>
                                            </p:clrVal>
                                          </p:val>
                                        </p:tav>
                                        <p:tav tm="50000">
                                          <p:val>
                                            <p:clrVal>
                                              <a:schemeClr val="hlink"/>
                                            </p:clrVal>
                                          </p:val>
                                        </p:tav>
                                      </p:tavLst>
                                    </p:anim>
                                    <p:set>
                                      <p:cBhvr>
                                        <p:cTn id="9" dur="80"/>
                                        <p:tgtEl>
                                          <p:spTgt spid="17818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78183"/>
                                        </p:tgtEl>
                                        <p:attrNameLst>
                                          <p:attrName>style.visibility</p:attrName>
                                        </p:attrNameLst>
                                      </p:cBhvr>
                                      <p:to>
                                        <p:strVal val="visible"/>
                                      </p:to>
                                    </p:set>
                                    <p:anim calcmode="discrete" valueType="clr">
                                      <p:cBhvr override="childStyle">
                                        <p:cTn id="14" dur="80"/>
                                        <p:tgtEl>
                                          <p:spTgt spid="178183"/>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78183"/>
                                        </p:tgtEl>
                                        <p:attrNameLst>
                                          <p:attrName>fillcolor</p:attrName>
                                        </p:attrNameLst>
                                      </p:cBhvr>
                                      <p:tavLst>
                                        <p:tav tm="0">
                                          <p:val>
                                            <p:clrVal>
                                              <a:schemeClr val="accent2"/>
                                            </p:clrVal>
                                          </p:val>
                                        </p:tav>
                                        <p:tav tm="50000">
                                          <p:val>
                                            <p:clrVal>
                                              <a:schemeClr val="hlink"/>
                                            </p:clrVal>
                                          </p:val>
                                        </p:tav>
                                      </p:tavLst>
                                    </p:anim>
                                    <p:set>
                                      <p:cBhvr>
                                        <p:cTn id="16" dur="80"/>
                                        <p:tgtEl>
                                          <p:spTgt spid="178183"/>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178184"/>
                                        </p:tgtEl>
                                        <p:attrNameLst>
                                          <p:attrName>style.visibility</p:attrName>
                                        </p:attrNameLst>
                                      </p:cBhvr>
                                      <p:to>
                                        <p:strVal val="visible"/>
                                      </p:to>
                                    </p:set>
                                    <p:animEffect transition="in" filter="diamond(in)">
                                      <p:cBhvr>
                                        <p:cTn id="21" dur="2000"/>
                                        <p:tgtEl>
                                          <p:spTgt spid="178184"/>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xit" presetSubtype="4" fill="hold" grpId="1" nodeType="clickEffect">
                                  <p:stCondLst>
                                    <p:cond delay="0"/>
                                  </p:stCondLst>
                                  <p:childTnLst>
                                    <p:anim calcmode="lin" valueType="num">
                                      <p:cBhvr additive="base">
                                        <p:cTn id="25" dur="500"/>
                                        <p:tgtEl>
                                          <p:spTgt spid="178184"/>
                                        </p:tgtEl>
                                        <p:attrNameLst>
                                          <p:attrName>ppt_x</p:attrName>
                                        </p:attrNameLst>
                                      </p:cBhvr>
                                      <p:tavLst>
                                        <p:tav tm="0">
                                          <p:val>
                                            <p:strVal val="ppt_x"/>
                                          </p:val>
                                        </p:tav>
                                        <p:tav tm="100000">
                                          <p:val>
                                            <p:strVal val="ppt_x"/>
                                          </p:val>
                                        </p:tav>
                                      </p:tavLst>
                                    </p:anim>
                                    <p:anim calcmode="lin" valueType="num">
                                      <p:cBhvr additive="base">
                                        <p:cTn id="26" dur="500"/>
                                        <p:tgtEl>
                                          <p:spTgt spid="178184"/>
                                        </p:tgtEl>
                                        <p:attrNameLst>
                                          <p:attrName>ppt_y</p:attrName>
                                        </p:attrNameLst>
                                      </p:cBhvr>
                                      <p:tavLst>
                                        <p:tav tm="0">
                                          <p:val>
                                            <p:strVal val="ppt_y"/>
                                          </p:val>
                                        </p:tav>
                                        <p:tav tm="100000">
                                          <p:val>
                                            <p:strVal val="1+ppt_h/2"/>
                                          </p:val>
                                        </p:tav>
                                      </p:tavLst>
                                    </p:anim>
                                    <p:set>
                                      <p:cBhvr>
                                        <p:cTn id="27" dur="1" fill="hold">
                                          <p:stCondLst>
                                            <p:cond delay="499"/>
                                          </p:stCondLst>
                                        </p:cTn>
                                        <p:tgtEl>
                                          <p:spTgt spid="17818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82" grpId="0"/>
      <p:bldP spid="178183" grpId="0"/>
      <p:bldP spid="178184" grpId="0" animBg="1"/>
      <p:bldP spid="178184" grpId="1"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786" name="Rectangle 2"/>
          <p:cNvSpPr>
            <a:spLocks noChangeArrowheads="1"/>
          </p:cNvSpPr>
          <p:nvPr/>
        </p:nvSpPr>
        <p:spPr bwMode="auto">
          <a:xfrm>
            <a:off x="3352800" y="152400"/>
            <a:ext cx="2209800" cy="381000"/>
          </a:xfrm>
          <a:prstGeom prst="rect">
            <a:avLst/>
          </a:prstGeom>
          <a:noFill/>
          <a:ln w="9525">
            <a:noFill/>
            <a:miter lim="800000"/>
            <a:headEnd/>
            <a:tailEnd/>
          </a:ln>
          <a:effectLst/>
        </p:spPr>
        <p:txBody>
          <a:bodyPr anchor="ctr"/>
          <a:lstStyle/>
          <a:p>
            <a:pPr algn="ctr"/>
            <a:endParaRPr lang="vi-VN" sz="1600" b="1"/>
          </a:p>
        </p:txBody>
      </p:sp>
      <p:pic>
        <p:nvPicPr>
          <p:cNvPr id="118787" name="Picture 3" descr="1"/>
          <p:cNvPicPr>
            <a:picLocks noChangeAspect="1" noChangeArrowheads="1"/>
          </p:cNvPicPr>
          <p:nvPr/>
        </p:nvPicPr>
        <p:blipFill>
          <a:blip r:embed="rId2"/>
          <a:srcRect/>
          <a:stretch>
            <a:fillRect/>
          </a:stretch>
        </p:blipFill>
        <p:spPr bwMode="auto">
          <a:xfrm>
            <a:off x="0" y="1066800"/>
            <a:ext cx="9144000" cy="5791200"/>
          </a:xfrm>
          <a:prstGeom prst="rect">
            <a:avLst/>
          </a:prstGeom>
          <a:noFill/>
        </p:spPr>
      </p:pic>
      <p:sp>
        <p:nvSpPr>
          <p:cNvPr id="118789" name="Rectangle 5"/>
          <p:cNvSpPr>
            <a:spLocks noChangeArrowheads="1"/>
          </p:cNvSpPr>
          <p:nvPr/>
        </p:nvSpPr>
        <p:spPr bwMode="auto">
          <a:xfrm>
            <a:off x="1676400" y="304800"/>
            <a:ext cx="5181600" cy="533400"/>
          </a:xfrm>
          <a:prstGeom prst="rect">
            <a:avLst/>
          </a:prstGeom>
          <a:noFill/>
          <a:ln w="9525">
            <a:noFill/>
            <a:miter lim="800000"/>
            <a:headEnd/>
            <a:tailEnd/>
          </a:ln>
          <a:effectLst/>
        </p:spPr>
        <p:txBody>
          <a:bodyPr wrap="none" anchor="ctr"/>
          <a:lstStyle/>
          <a:p>
            <a:pPr algn="ctr"/>
            <a:endParaRPr lang="en-US" b="1"/>
          </a:p>
          <a:p>
            <a:pPr algn="ctr"/>
            <a:endParaRPr lang="en-US" b="1"/>
          </a:p>
          <a:p>
            <a:pPr algn="ctr"/>
            <a:r>
              <a:rPr lang="en-US" b="1">
                <a:solidFill>
                  <a:schemeClr val="tx2"/>
                </a:solidFill>
              </a:rPr>
              <a:t>BÀI 23: LÀM ĐẤT GIEO ƯƠM CÂY RỪNG</a:t>
            </a:r>
            <a:br>
              <a:rPr lang="en-US" b="1">
                <a:solidFill>
                  <a:schemeClr val="tx2"/>
                </a:solidFill>
              </a:rPr>
            </a:br>
            <a:endParaRPr lang="en-US" b="1">
              <a:solidFill>
                <a:schemeClr val="tx2"/>
              </a:solidFill>
            </a:endParaRPr>
          </a:p>
        </p:txBody>
      </p:sp>
      <p:sp>
        <p:nvSpPr>
          <p:cNvPr id="118790" name="Rectangle 6"/>
          <p:cNvSpPr>
            <a:spLocks noChangeArrowheads="1"/>
          </p:cNvSpPr>
          <p:nvPr/>
        </p:nvSpPr>
        <p:spPr bwMode="auto">
          <a:xfrm>
            <a:off x="990600" y="1447800"/>
            <a:ext cx="5257800" cy="381000"/>
          </a:xfrm>
          <a:prstGeom prst="rect">
            <a:avLst/>
          </a:prstGeom>
          <a:noFill/>
          <a:ln w="9525">
            <a:noFill/>
            <a:miter lim="800000"/>
            <a:headEnd/>
            <a:tailEnd/>
          </a:ln>
          <a:effectLst/>
        </p:spPr>
        <p:txBody>
          <a:bodyPr lIns="71689" tIns="35844" rIns="71689" bIns="35844" anchor="ctr"/>
          <a:lstStyle/>
          <a:p>
            <a:r>
              <a:rPr lang="en-US" sz="2400" b="1"/>
              <a:t>                  </a:t>
            </a:r>
            <a:br>
              <a:rPr lang="en-US" sz="2400" b="1"/>
            </a:br>
            <a:r>
              <a:rPr lang="en-US" sz="2400" b="1"/>
              <a:t>I. Lập vườn gieo ươm cây rừng:</a:t>
            </a:r>
            <a:br>
              <a:rPr lang="en-US" sz="2400" b="1"/>
            </a:br>
            <a:endParaRPr lang="en-US" sz="2400"/>
          </a:p>
        </p:txBody>
      </p:sp>
      <p:sp>
        <p:nvSpPr>
          <p:cNvPr id="118791" name="Rectangle 7"/>
          <p:cNvSpPr>
            <a:spLocks noChangeArrowheads="1"/>
          </p:cNvSpPr>
          <p:nvPr/>
        </p:nvSpPr>
        <p:spPr bwMode="auto">
          <a:xfrm>
            <a:off x="1219200" y="1905000"/>
            <a:ext cx="7010400" cy="381000"/>
          </a:xfrm>
          <a:prstGeom prst="rect">
            <a:avLst/>
          </a:prstGeom>
          <a:noFill/>
          <a:ln w="9525">
            <a:noFill/>
            <a:miter lim="800000"/>
            <a:headEnd/>
            <a:tailEnd/>
          </a:ln>
          <a:effectLst/>
        </p:spPr>
        <p:txBody>
          <a:bodyPr lIns="71689" tIns="35844" rIns="71689" bIns="35844" anchor="ctr"/>
          <a:lstStyle/>
          <a:p>
            <a:r>
              <a:rPr lang="en-US" sz="2400" b="1"/>
              <a:t>                  </a:t>
            </a:r>
            <a:br>
              <a:rPr lang="en-US" sz="2400" b="1"/>
            </a:br>
            <a:r>
              <a:rPr lang="en-US" sz="2400" b="1"/>
              <a:t>1. Điều kiện lập vườn gieo ươm cây rừng:</a:t>
            </a:r>
            <a:br>
              <a:rPr lang="en-US" sz="2400" b="1"/>
            </a:br>
            <a:endParaRPr lang="en-US" sz="2400"/>
          </a:p>
        </p:txBody>
      </p:sp>
      <p:sp>
        <p:nvSpPr>
          <p:cNvPr id="118793" name="Rectangle 9"/>
          <p:cNvSpPr>
            <a:spLocks noChangeArrowheads="1"/>
          </p:cNvSpPr>
          <p:nvPr/>
        </p:nvSpPr>
        <p:spPr bwMode="auto">
          <a:xfrm>
            <a:off x="1219200" y="2209800"/>
            <a:ext cx="7467600" cy="1600200"/>
          </a:xfrm>
          <a:prstGeom prst="rect">
            <a:avLst/>
          </a:prstGeom>
          <a:noFill/>
          <a:ln w="9525">
            <a:noFill/>
            <a:miter lim="800000"/>
            <a:headEnd/>
            <a:tailEnd/>
          </a:ln>
          <a:effectLst/>
        </p:spPr>
        <p:txBody>
          <a:bodyPr lIns="71689" tIns="35844" rIns="71689" bIns="35844" anchor="ctr"/>
          <a:lstStyle/>
          <a:p>
            <a:r>
              <a:rPr lang="en-US" sz="2400" b="1" dirty="0"/>
              <a:t>                  </a:t>
            </a:r>
            <a:br>
              <a:rPr lang="en-US" sz="2400" b="1" dirty="0"/>
            </a:br>
            <a:r>
              <a:rPr lang="en-US" sz="2400" b="1" dirty="0"/>
              <a:t>- </a:t>
            </a:r>
            <a:r>
              <a:rPr lang="en-US" sz="2400" b="1" dirty="0" err="1">
                <a:solidFill>
                  <a:schemeClr val="tx2"/>
                </a:solidFill>
              </a:rPr>
              <a:t>Đất</a:t>
            </a:r>
            <a:r>
              <a:rPr lang="en-US" sz="2400" b="1" dirty="0">
                <a:solidFill>
                  <a:schemeClr val="tx2"/>
                </a:solidFill>
              </a:rPr>
              <a:t> </a:t>
            </a:r>
            <a:r>
              <a:rPr lang="en-US" sz="2400" b="1" dirty="0" err="1">
                <a:solidFill>
                  <a:schemeClr val="tx2"/>
                </a:solidFill>
              </a:rPr>
              <a:t>cát</a:t>
            </a:r>
            <a:r>
              <a:rPr lang="en-US" sz="2400" b="1" dirty="0">
                <a:solidFill>
                  <a:schemeClr val="tx2"/>
                </a:solidFill>
              </a:rPr>
              <a:t> </a:t>
            </a:r>
            <a:r>
              <a:rPr lang="en-US" sz="2400" b="1" dirty="0" err="1">
                <a:solidFill>
                  <a:schemeClr val="tx2"/>
                </a:solidFill>
              </a:rPr>
              <a:t>pha</a:t>
            </a:r>
            <a:r>
              <a:rPr lang="en-US" sz="2400" b="1" dirty="0">
                <a:solidFill>
                  <a:schemeClr val="tx2"/>
                </a:solidFill>
              </a:rPr>
              <a:t> hay </a:t>
            </a:r>
            <a:r>
              <a:rPr lang="en-US" sz="2400" b="1" dirty="0" err="1">
                <a:solidFill>
                  <a:schemeClr val="tx2"/>
                </a:solidFill>
              </a:rPr>
              <a:t>đất</a:t>
            </a:r>
            <a:r>
              <a:rPr lang="en-US" sz="2400" b="1" dirty="0">
                <a:solidFill>
                  <a:schemeClr val="tx2"/>
                </a:solidFill>
              </a:rPr>
              <a:t> </a:t>
            </a:r>
            <a:r>
              <a:rPr lang="en-US" sz="2400" b="1" dirty="0" err="1">
                <a:solidFill>
                  <a:schemeClr val="tx2"/>
                </a:solidFill>
              </a:rPr>
              <a:t>thịt</a:t>
            </a:r>
            <a:r>
              <a:rPr lang="en-US" sz="2400" b="1" dirty="0">
                <a:solidFill>
                  <a:schemeClr val="tx2"/>
                </a:solidFill>
              </a:rPr>
              <a:t> </a:t>
            </a:r>
            <a:r>
              <a:rPr lang="en-US" sz="2400" b="1" dirty="0" err="1">
                <a:solidFill>
                  <a:schemeClr val="tx2"/>
                </a:solidFill>
              </a:rPr>
              <a:t>nhẹ</a:t>
            </a:r>
            <a:r>
              <a:rPr lang="en-US" sz="2400" b="1" dirty="0">
                <a:solidFill>
                  <a:schemeClr val="tx2"/>
                </a:solidFill>
              </a:rPr>
              <a:t>, </a:t>
            </a:r>
            <a:r>
              <a:rPr lang="en-US" sz="2400" b="1" dirty="0" err="1">
                <a:solidFill>
                  <a:schemeClr val="tx2"/>
                </a:solidFill>
              </a:rPr>
              <a:t>không</a:t>
            </a:r>
            <a:r>
              <a:rPr lang="en-US" sz="2400" b="1" dirty="0">
                <a:solidFill>
                  <a:schemeClr val="tx2"/>
                </a:solidFill>
              </a:rPr>
              <a:t> </a:t>
            </a:r>
            <a:r>
              <a:rPr lang="en-US" sz="2400" b="1" dirty="0" err="1">
                <a:solidFill>
                  <a:schemeClr val="tx2"/>
                </a:solidFill>
              </a:rPr>
              <a:t>có</a:t>
            </a:r>
            <a:r>
              <a:rPr lang="en-US" sz="2400" b="1" dirty="0">
                <a:solidFill>
                  <a:schemeClr val="tx2"/>
                </a:solidFill>
              </a:rPr>
              <a:t> </a:t>
            </a:r>
            <a:r>
              <a:rPr lang="en-US" sz="2400" b="1" dirty="0" err="1">
                <a:solidFill>
                  <a:schemeClr val="tx2"/>
                </a:solidFill>
              </a:rPr>
              <a:t>sâu</a:t>
            </a:r>
            <a:r>
              <a:rPr lang="en-US" sz="2400" b="1" dirty="0">
                <a:solidFill>
                  <a:schemeClr val="tx2"/>
                </a:solidFill>
              </a:rPr>
              <a:t> </a:t>
            </a:r>
            <a:r>
              <a:rPr lang="en-US" sz="2400" b="1" dirty="0" err="1">
                <a:solidFill>
                  <a:schemeClr val="tx2"/>
                </a:solidFill>
              </a:rPr>
              <a:t>bệnh</a:t>
            </a:r>
            <a:r>
              <a:rPr lang="en-US" sz="2400" b="1" dirty="0">
                <a:solidFill>
                  <a:schemeClr val="tx2"/>
                </a:solidFill>
              </a:rPr>
              <a:t>.</a:t>
            </a:r>
            <a:br>
              <a:rPr lang="en-US" sz="2400" b="1" dirty="0">
                <a:solidFill>
                  <a:schemeClr val="tx2"/>
                </a:solidFill>
              </a:rPr>
            </a:br>
            <a:r>
              <a:rPr lang="en-US" sz="2400" b="1" dirty="0">
                <a:solidFill>
                  <a:schemeClr val="tx2"/>
                </a:solidFill>
              </a:rPr>
              <a:t>- </a:t>
            </a:r>
            <a:r>
              <a:rPr lang="en-US" sz="2400" b="1" dirty="0" err="1">
                <a:solidFill>
                  <a:schemeClr val="tx2"/>
                </a:solidFill>
              </a:rPr>
              <a:t>Độ</a:t>
            </a:r>
            <a:r>
              <a:rPr lang="en-US" sz="2400" b="1" dirty="0">
                <a:solidFill>
                  <a:schemeClr val="tx2"/>
                </a:solidFill>
              </a:rPr>
              <a:t> </a:t>
            </a:r>
            <a:r>
              <a:rPr lang="en-US" sz="2400" b="1" dirty="0" smtClean="0">
                <a:solidFill>
                  <a:schemeClr val="tx2"/>
                </a:solidFill>
              </a:rPr>
              <a:t>pH </a:t>
            </a:r>
            <a:r>
              <a:rPr lang="en-US" sz="2400" b="1" dirty="0" err="1">
                <a:solidFill>
                  <a:schemeClr val="tx2"/>
                </a:solidFill>
              </a:rPr>
              <a:t>từ</a:t>
            </a:r>
            <a:r>
              <a:rPr lang="en-US" sz="2400" b="1" dirty="0">
                <a:solidFill>
                  <a:schemeClr val="tx2"/>
                </a:solidFill>
              </a:rPr>
              <a:t> 6 - 7.</a:t>
            </a:r>
            <a:br>
              <a:rPr lang="en-US" sz="2400" b="1" dirty="0">
                <a:solidFill>
                  <a:schemeClr val="tx2"/>
                </a:solidFill>
              </a:rPr>
            </a:br>
            <a:r>
              <a:rPr lang="en-US" sz="2400" b="1" dirty="0">
                <a:solidFill>
                  <a:schemeClr val="tx2"/>
                </a:solidFill>
              </a:rPr>
              <a:t>- </a:t>
            </a:r>
            <a:r>
              <a:rPr lang="en-US" sz="2400" b="1" dirty="0" err="1">
                <a:solidFill>
                  <a:schemeClr val="tx2"/>
                </a:solidFill>
              </a:rPr>
              <a:t>Mặt</a:t>
            </a:r>
            <a:r>
              <a:rPr lang="en-US" sz="2400" b="1" dirty="0">
                <a:solidFill>
                  <a:schemeClr val="tx2"/>
                </a:solidFill>
              </a:rPr>
              <a:t> </a:t>
            </a:r>
            <a:r>
              <a:rPr lang="en-US" sz="2400" b="1" dirty="0" err="1">
                <a:solidFill>
                  <a:schemeClr val="tx2"/>
                </a:solidFill>
              </a:rPr>
              <a:t>đất</a:t>
            </a:r>
            <a:r>
              <a:rPr lang="en-US" sz="2400" b="1" dirty="0">
                <a:solidFill>
                  <a:schemeClr val="tx2"/>
                </a:solidFill>
              </a:rPr>
              <a:t> </a:t>
            </a:r>
            <a:r>
              <a:rPr lang="en-US" sz="2400" b="1" dirty="0" err="1">
                <a:solidFill>
                  <a:schemeClr val="tx2"/>
                </a:solidFill>
              </a:rPr>
              <a:t>bằng</a:t>
            </a:r>
            <a:r>
              <a:rPr lang="en-US" sz="2400" b="1" dirty="0">
                <a:solidFill>
                  <a:schemeClr val="tx2"/>
                </a:solidFill>
              </a:rPr>
              <a:t> hay </a:t>
            </a:r>
            <a:r>
              <a:rPr lang="en-US" sz="2400" b="1" dirty="0" err="1">
                <a:solidFill>
                  <a:schemeClr val="tx2"/>
                </a:solidFill>
              </a:rPr>
              <a:t>hơi</a:t>
            </a:r>
            <a:r>
              <a:rPr lang="en-US" sz="2400" b="1" dirty="0">
                <a:solidFill>
                  <a:schemeClr val="tx2"/>
                </a:solidFill>
              </a:rPr>
              <a:t> </a:t>
            </a:r>
            <a:r>
              <a:rPr lang="en-US" sz="2400" b="1" dirty="0" err="1">
                <a:solidFill>
                  <a:schemeClr val="tx2"/>
                </a:solidFill>
              </a:rPr>
              <a:t>dốc</a:t>
            </a:r>
            <a:r>
              <a:rPr lang="en-US" sz="2400" b="1" dirty="0">
                <a:solidFill>
                  <a:schemeClr val="tx2"/>
                </a:solidFill>
              </a:rPr>
              <a:t>.</a:t>
            </a:r>
            <a:br>
              <a:rPr lang="en-US" sz="2400" b="1" dirty="0">
                <a:solidFill>
                  <a:schemeClr val="tx2"/>
                </a:solidFill>
              </a:rPr>
            </a:br>
            <a:r>
              <a:rPr lang="en-US" sz="2400" b="1" dirty="0">
                <a:solidFill>
                  <a:schemeClr val="tx2"/>
                </a:solidFill>
              </a:rPr>
              <a:t>- </a:t>
            </a:r>
            <a:r>
              <a:rPr lang="en-US" sz="2400" b="1" dirty="0" err="1">
                <a:solidFill>
                  <a:schemeClr val="tx2"/>
                </a:solidFill>
              </a:rPr>
              <a:t>Gần</a:t>
            </a:r>
            <a:r>
              <a:rPr lang="en-US" sz="2400" b="1" dirty="0">
                <a:solidFill>
                  <a:schemeClr val="tx2"/>
                </a:solidFill>
              </a:rPr>
              <a:t> </a:t>
            </a:r>
            <a:r>
              <a:rPr lang="en-US" sz="2400" b="1" dirty="0" err="1">
                <a:solidFill>
                  <a:schemeClr val="tx2"/>
                </a:solidFill>
              </a:rPr>
              <a:t>nguồn</a:t>
            </a:r>
            <a:r>
              <a:rPr lang="en-US" sz="2400" b="1" dirty="0">
                <a:solidFill>
                  <a:schemeClr val="tx2"/>
                </a:solidFill>
              </a:rPr>
              <a:t> </a:t>
            </a:r>
            <a:r>
              <a:rPr lang="en-US" sz="2400" b="1" dirty="0" err="1">
                <a:solidFill>
                  <a:schemeClr val="tx2"/>
                </a:solidFill>
              </a:rPr>
              <a:t>nước</a:t>
            </a:r>
            <a:r>
              <a:rPr lang="en-US" sz="2400" b="1" dirty="0">
                <a:solidFill>
                  <a:schemeClr val="tx2"/>
                </a:solidFill>
              </a:rPr>
              <a:t> </a:t>
            </a:r>
            <a:r>
              <a:rPr lang="en-US" sz="2400" b="1" dirty="0" err="1">
                <a:solidFill>
                  <a:schemeClr val="tx2"/>
                </a:solidFill>
              </a:rPr>
              <a:t>và</a:t>
            </a:r>
            <a:r>
              <a:rPr lang="en-US" sz="2400" b="1" dirty="0">
                <a:solidFill>
                  <a:schemeClr val="tx2"/>
                </a:solidFill>
              </a:rPr>
              <a:t> </a:t>
            </a:r>
            <a:r>
              <a:rPr lang="en-US" sz="2400" b="1" dirty="0" err="1">
                <a:solidFill>
                  <a:schemeClr val="tx2"/>
                </a:solidFill>
              </a:rPr>
              <a:t>nơi</a:t>
            </a:r>
            <a:r>
              <a:rPr lang="en-US" sz="2400" b="1" dirty="0">
                <a:solidFill>
                  <a:schemeClr val="tx2"/>
                </a:solidFill>
              </a:rPr>
              <a:t> </a:t>
            </a:r>
            <a:r>
              <a:rPr lang="en-US" sz="2400" b="1" dirty="0" err="1">
                <a:solidFill>
                  <a:schemeClr val="tx2"/>
                </a:solidFill>
              </a:rPr>
              <a:t>trồng</a:t>
            </a:r>
            <a:r>
              <a:rPr lang="en-US" sz="2400" b="1" dirty="0">
                <a:solidFill>
                  <a:schemeClr val="tx2"/>
                </a:solidFill>
              </a:rPr>
              <a:t> </a:t>
            </a:r>
            <a:r>
              <a:rPr lang="en-US" sz="2400" b="1" dirty="0" err="1">
                <a:solidFill>
                  <a:schemeClr val="tx2"/>
                </a:solidFill>
              </a:rPr>
              <a:t>rừng</a:t>
            </a:r>
            <a:r>
              <a:rPr lang="en-US" sz="2400" b="1" dirty="0">
                <a:solidFill>
                  <a:schemeClr val="tx2"/>
                </a:solidFill>
              </a:rPr>
              <a:t>.</a:t>
            </a:r>
            <a:br>
              <a:rPr lang="en-US" sz="2400" b="1" dirty="0">
                <a:solidFill>
                  <a:schemeClr val="tx2"/>
                </a:solidFill>
              </a:rPr>
            </a:br>
            <a:endParaRPr lang="en-US" sz="24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18793">
                                            <p:txEl>
                                              <p:pRg st="0" end="0"/>
                                            </p:txEl>
                                          </p:spTgt>
                                        </p:tgtEl>
                                        <p:attrNameLst>
                                          <p:attrName>style.visibility</p:attrName>
                                        </p:attrNameLst>
                                      </p:cBhvr>
                                      <p:to>
                                        <p:strVal val="visible"/>
                                      </p:to>
                                    </p:set>
                                    <p:anim calcmode="discrete" valueType="clr">
                                      <p:cBhvr override="childStyle">
                                        <p:cTn id="7" dur="80"/>
                                        <p:tgtEl>
                                          <p:spTgt spid="11879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879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1879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93"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ChangeArrowheads="1"/>
          </p:cNvSpPr>
          <p:nvPr/>
        </p:nvSpPr>
        <p:spPr bwMode="auto">
          <a:xfrm>
            <a:off x="3352800" y="152400"/>
            <a:ext cx="2209800" cy="381000"/>
          </a:xfrm>
          <a:prstGeom prst="rect">
            <a:avLst/>
          </a:prstGeom>
          <a:noFill/>
          <a:ln w="9525">
            <a:noFill/>
            <a:miter lim="800000"/>
            <a:headEnd/>
            <a:tailEnd/>
          </a:ln>
          <a:effectLst/>
        </p:spPr>
        <p:txBody>
          <a:bodyPr anchor="ctr"/>
          <a:lstStyle/>
          <a:p>
            <a:pPr algn="ctr"/>
            <a:endParaRPr lang="vi-VN" sz="1600" b="1"/>
          </a:p>
        </p:txBody>
      </p:sp>
      <p:pic>
        <p:nvPicPr>
          <p:cNvPr id="147459" name="Picture 3" descr="1"/>
          <p:cNvPicPr>
            <a:picLocks noChangeAspect="1" noChangeArrowheads="1"/>
          </p:cNvPicPr>
          <p:nvPr/>
        </p:nvPicPr>
        <p:blipFill>
          <a:blip r:embed="rId2"/>
          <a:srcRect/>
          <a:stretch>
            <a:fillRect/>
          </a:stretch>
        </p:blipFill>
        <p:spPr bwMode="auto">
          <a:xfrm>
            <a:off x="0" y="1066800"/>
            <a:ext cx="9144000" cy="5791200"/>
          </a:xfrm>
          <a:prstGeom prst="rect">
            <a:avLst/>
          </a:prstGeom>
          <a:noFill/>
        </p:spPr>
      </p:pic>
      <p:sp>
        <p:nvSpPr>
          <p:cNvPr id="147461" name="Rectangle 5"/>
          <p:cNvSpPr>
            <a:spLocks noChangeArrowheads="1"/>
          </p:cNvSpPr>
          <p:nvPr/>
        </p:nvSpPr>
        <p:spPr bwMode="auto">
          <a:xfrm>
            <a:off x="1676400" y="304800"/>
            <a:ext cx="5181600" cy="533400"/>
          </a:xfrm>
          <a:prstGeom prst="rect">
            <a:avLst/>
          </a:prstGeom>
          <a:noFill/>
          <a:ln w="9525">
            <a:noFill/>
            <a:miter lim="800000"/>
            <a:headEnd/>
            <a:tailEnd/>
          </a:ln>
          <a:effectLst/>
        </p:spPr>
        <p:txBody>
          <a:bodyPr wrap="none" anchor="ctr"/>
          <a:lstStyle/>
          <a:p>
            <a:pPr algn="ctr"/>
            <a:endParaRPr lang="en-US" b="1"/>
          </a:p>
          <a:p>
            <a:pPr algn="ctr"/>
            <a:endParaRPr lang="en-US" b="1"/>
          </a:p>
          <a:p>
            <a:pPr algn="ctr"/>
            <a:r>
              <a:rPr lang="en-US" b="1">
                <a:solidFill>
                  <a:schemeClr val="tx2"/>
                </a:solidFill>
              </a:rPr>
              <a:t>BÀI 23: LÀM ĐẤT GIEO ƯƠM CÂY RỪNG</a:t>
            </a:r>
            <a:br>
              <a:rPr lang="en-US" b="1">
                <a:solidFill>
                  <a:schemeClr val="tx2"/>
                </a:solidFill>
              </a:rPr>
            </a:br>
            <a:endParaRPr lang="en-US" b="1">
              <a:solidFill>
                <a:schemeClr val="tx2"/>
              </a:solidFill>
            </a:endParaRPr>
          </a:p>
        </p:txBody>
      </p:sp>
      <p:sp>
        <p:nvSpPr>
          <p:cNvPr id="147462" name="Rectangle 6"/>
          <p:cNvSpPr>
            <a:spLocks noChangeArrowheads="1"/>
          </p:cNvSpPr>
          <p:nvPr/>
        </p:nvSpPr>
        <p:spPr bwMode="auto">
          <a:xfrm>
            <a:off x="990600" y="1447800"/>
            <a:ext cx="5257800" cy="381000"/>
          </a:xfrm>
          <a:prstGeom prst="rect">
            <a:avLst/>
          </a:prstGeom>
          <a:noFill/>
          <a:ln w="9525">
            <a:noFill/>
            <a:miter lim="800000"/>
            <a:headEnd/>
            <a:tailEnd/>
          </a:ln>
          <a:effectLst/>
        </p:spPr>
        <p:txBody>
          <a:bodyPr lIns="71689" tIns="35844" rIns="71689" bIns="35844" anchor="ctr"/>
          <a:lstStyle/>
          <a:p>
            <a:r>
              <a:rPr lang="en-US" sz="2400" b="1"/>
              <a:t>                  </a:t>
            </a:r>
            <a:br>
              <a:rPr lang="en-US" sz="2400" b="1"/>
            </a:br>
            <a:r>
              <a:rPr lang="en-US" sz="2400" b="1"/>
              <a:t>I. Lập vườn gieo ươm cây rừng:</a:t>
            </a:r>
            <a:br>
              <a:rPr lang="en-US" sz="2400" b="1"/>
            </a:br>
            <a:endParaRPr lang="en-US" sz="2400"/>
          </a:p>
        </p:txBody>
      </p:sp>
      <p:sp>
        <p:nvSpPr>
          <p:cNvPr id="147463" name="Rectangle 7"/>
          <p:cNvSpPr>
            <a:spLocks noChangeArrowheads="1"/>
          </p:cNvSpPr>
          <p:nvPr/>
        </p:nvSpPr>
        <p:spPr bwMode="auto">
          <a:xfrm>
            <a:off x="1219200" y="1905000"/>
            <a:ext cx="7010400" cy="381000"/>
          </a:xfrm>
          <a:prstGeom prst="rect">
            <a:avLst/>
          </a:prstGeom>
          <a:noFill/>
          <a:ln w="9525">
            <a:noFill/>
            <a:miter lim="800000"/>
            <a:headEnd/>
            <a:tailEnd/>
          </a:ln>
          <a:effectLst/>
        </p:spPr>
        <p:txBody>
          <a:bodyPr lIns="71689" tIns="35844" rIns="71689" bIns="35844" anchor="ctr"/>
          <a:lstStyle/>
          <a:p>
            <a:r>
              <a:rPr lang="en-US" sz="2400" b="1"/>
              <a:t>                  </a:t>
            </a:r>
            <a:br>
              <a:rPr lang="en-US" sz="2400" b="1"/>
            </a:br>
            <a:r>
              <a:rPr lang="en-US" sz="2400" b="1"/>
              <a:t>1. Điều kiện lập vườn gieo ươm cây rừng:</a:t>
            </a:r>
            <a:br>
              <a:rPr lang="en-US" sz="2400" b="1"/>
            </a:br>
            <a:endParaRPr lang="en-US" sz="2400"/>
          </a:p>
        </p:txBody>
      </p:sp>
      <p:sp>
        <p:nvSpPr>
          <p:cNvPr id="147465" name="AutoShape 9"/>
          <p:cNvSpPr>
            <a:spLocks noChangeArrowheads="1"/>
          </p:cNvSpPr>
          <p:nvPr/>
        </p:nvSpPr>
        <p:spPr bwMode="auto">
          <a:xfrm>
            <a:off x="2362200" y="2590800"/>
            <a:ext cx="5334000" cy="2133600"/>
          </a:xfrm>
          <a:prstGeom prst="cloudCallout">
            <a:avLst>
              <a:gd name="adj1" fmla="val -34106"/>
              <a:gd name="adj2" fmla="val 69940"/>
            </a:avLst>
          </a:prstGeom>
          <a:gradFill rotWithShape="1">
            <a:gsLst>
              <a:gs pos="0">
                <a:srgbClr val="FF0066"/>
              </a:gs>
              <a:gs pos="50000">
                <a:srgbClr val="FFFF00"/>
              </a:gs>
              <a:gs pos="100000">
                <a:srgbClr val="FF0066"/>
              </a:gs>
            </a:gsLst>
            <a:lin ang="5400000" scaled="1"/>
          </a:gradFill>
          <a:ln w="9525">
            <a:solidFill>
              <a:schemeClr val="tx1"/>
            </a:solidFill>
            <a:round/>
            <a:headEnd/>
            <a:tailEnd/>
          </a:ln>
          <a:effectLst/>
        </p:spPr>
        <p:txBody>
          <a:bodyPr/>
          <a:lstStyle/>
          <a:p>
            <a:pPr>
              <a:spcBef>
                <a:spcPct val="20000"/>
              </a:spcBef>
            </a:pPr>
            <a:r>
              <a:rPr lang="en-US" sz="2400" b="1"/>
              <a:t>vì sao phải chọn đất cát pha hay đất thịt nhẹ, không có sâu bệnh. Độ ph từ 6-7 ?</a:t>
            </a:r>
          </a:p>
          <a:p>
            <a:pPr>
              <a:lnSpc>
                <a:spcPct val="80000"/>
              </a:lnSpc>
              <a:spcBef>
                <a:spcPct val="20000"/>
              </a:spcBef>
            </a:pPr>
            <a:endParaRPr lang="en-US" sz="2400" b="1"/>
          </a:p>
          <a:p>
            <a:pPr algn="ctr"/>
            <a:endParaRPr lang="en-US" sz="2400" b="1"/>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47465"/>
                                        </p:tgtEl>
                                        <p:attrNameLst>
                                          <p:attrName>style.visibility</p:attrName>
                                        </p:attrNameLst>
                                      </p:cBhvr>
                                      <p:to>
                                        <p:strVal val="visible"/>
                                      </p:to>
                                    </p:set>
                                    <p:animEffect transition="in" filter="diamond(in)">
                                      <p:cBhvr>
                                        <p:cTn id="7" dur="2000"/>
                                        <p:tgtEl>
                                          <p:spTgt spid="14746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xit" presetSubtype="4" fill="hold" grpId="1" nodeType="clickEffect">
                                  <p:stCondLst>
                                    <p:cond delay="0"/>
                                  </p:stCondLst>
                                  <p:childTnLst>
                                    <p:anim calcmode="lin" valueType="num">
                                      <p:cBhvr additive="base">
                                        <p:cTn id="11" dur="500"/>
                                        <p:tgtEl>
                                          <p:spTgt spid="147465"/>
                                        </p:tgtEl>
                                        <p:attrNameLst>
                                          <p:attrName>ppt_x</p:attrName>
                                        </p:attrNameLst>
                                      </p:cBhvr>
                                      <p:tavLst>
                                        <p:tav tm="0">
                                          <p:val>
                                            <p:strVal val="ppt_x"/>
                                          </p:val>
                                        </p:tav>
                                        <p:tav tm="100000">
                                          <p:val>
                                            <p:strVal val="ppt_x"/>
                                          </p:val>
                                        </p:tav>
                                      </p:tavLst>
                                    </p:anim>
                                    <p:anim calcmode="lin" valueType="num">
                                      <p:cBhvr additive="base">
                                        <p:cTn id="12" dur="500"/>
                                        <p:tgtEl>
                                          <p:spTgt spid="147465"/>
                                        </p:tgtEl>
                                        <p:attrNameLst>
                                          <p:attrName>ppt_y</p:attrName>
                                        </p:attrNameLst>
                                      </p:cBhvr>
                                      <p:tavLst>
                                        <p:tav tm="0">
                                          <p:val>
                                            <p:strVal val="ppt_y"/>
                                          </p:val>
                                        </p:tav>
                                        <p:tav tm="100000">
                                          <p:val>
                                            <p:strVal val="1+ppt_h/2"/>
                                          </p:val>
                                        </p:tav>
                                      </p:tavLst>
                                    </p:anim>
                                    <p:set>
                                      <p:cBhvr>
                                        <p:cTn id="13" dur="1" fill="hold">
                                          <p:stCondLst>
                                            <p:cond delay="499"/>
                                          </p:stCondLst>
                                        </p:cTn>
                                        <p:tgtEl>
                                          <p:spTgt spid="14746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65" grpId="0" animBg="1"/>
      <p:bldP spid="147465"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ChangeArrowheads="1"/>
          </p:cNvSpPr>
          <p:nvPr/>
        </p:nvSpPr>
        <p:spPr bwMode="auto">
          <a:xfrm>
            <a:off x="3352800" y="152400"/>
            <a:ext cx="2209800" cy="381000"/>
          </a:xfrm>
          <a:prstGeom prst="rect">
            <a:avLst/>
          </a:prstGeom>
          <a:noFill/>
          <a:ln w="9525">
            <a:noFill/>
            <a:miter lim="800000"/>
            <a:headEnd/>
            <a:tailEnd/>
          </a:ln>
          <a:effectLst/>
        </p:spPr>
        <p:txBody>
          <a:bodyPr anchor="ctr"/>
          <a:lstStyle/>
          <a:p>
            <a:pPr algn="ctr"/>
            <a:endParaRPr lang="vi-VN" sz="1600" b="1"/>
          </a:p>
        </p:txBody>
      </p:sp>
      <p:pic>
        <p:nvPicPr>
          <p:cNvPr id="149507" name="Picture 3" descr="1"/>
          <p:cNvPicPr>
            <a:picLocks noChangeAspect="1" noChangeArrowheads="1"/>
          </p:cNvPicPr>
          <p:nvPr/>
        </p:nvPicPr>
        <p:blipFill>
          <a:blip r:embed="rId3"/>
          <a:srcRect/>
          <a:stretch>
            <a:fillRect/>
          </a:stretch>
        </p:blipFill>
        <p:spPr bwMode="auto">
          <a:xfrm>
            <a:off x="0" y="0"/>
            <a:ext cx="9144000" cy="6858000"/>
          </a:xfrm>
          <a:prstGeom prst="rect">
            <a:avLst/>
          </a:prstGeom>
          <a:noFill/>
        </p:spPr>
      </p:pic>
      <p:sp>
        <p:nvSpPr>
          <p:cNvPr id="149513" name="Text Box 9"/>
          <p:cNvSpPr txBox="1">
            <a:spLocks noChangeArrowheads="1"/>
          </p:cNvSpPr>
          <p:nvPr/>
        </p:nvSpPr>
        <p:spPr bwMode="auto">
          <a:xfrm>
            <a:off x="1905000" y="762000"/>
            <a:ext cx="5486400" cy="1244600"/>
          </a:xfrm>
          <a:prstGeom prst="rect">
            <a:avLst/>
          </a:prstGeom>
          <a:noFill/>
          <a:ln w="57150">
            <a:solidFill>
              <a:srgbClr val="0000FF"/>
            </a:solidFill>
            <a:miter lim="800000"/>
            <a:headEnd/>
            <a:tailEnd/>
          </a:ln>
          <a:effectLst/>
        </p:spPr>
        <p:txBody>
          <a:bodyPr>
            <a:spAutoFit/>
          </a:bodyPr>
          <a:lstStyle/>
          <a:p>
            <a:pPr>
              <a:spcBef>
                <a:spcPct val="50000"/>
              </a:spcBef>
            </a:pPr>
            <a:r>
              <a:rPr lang="en-US" sz="2400" b="1"/>
              <a:t>- </a:t>
            </a:r>
            <a:r>
              <a:rPr lang="en-US" sz="2400" b="1">
                <a:solidFill>
                  <a:schemeClr val="tx2"/>
                </a:solidFill>
              </a:rPr>
              <a:t>Đất cát pha hay đất thịt nhẹ, không có sâu bệnh.</a:t>
            </a:r>
            <a:br>
              <a:rPr lang="en-US" sz="2400" b="1">
                <a:solidFill>
                  <a:schemeClr val="tx2"/>
                </a:solidFill>
              </a:rPr>
            </a:br>
            <a:r>
              <a:rPr lang="en-US" sz="2400" b="1">
                <a:solidFill>
                  <a:schemeClr val="tx2"/>
                </a:solidFill>
              </a:rPr>
              <a:t>- Độ Ph từ 6 - 7.</a:t>
            </a:r>
          </a:p>
        </p:txBody>
      </p:sp>
      <p:sp>
        <p:nvSpPr>
          <p:cNvPr id="149514" name="Line 10"/>
          <p:cNvSpPr>
            <a:spLocks noChangeShapeType="1"/>
          </p:cNvSpPr>
          <p:nvPr/>
        </p:nvSpPr>
        <p:spPr bwMode="auto">
          <a:xfrm>
            <a:off x="4648200" y="2209800"/>
            <a:ext cx="0" cy="1143000"/>
          </a:xfrm>
          <a:prstGeom prst="line">
            <a:avLst/>
          </a:prstGeom>
          <a:noFill/>
          <a:ln w="76200">
            <a:solidFill>
              <a:srgbClr val="FF0066"/>
            </a:solidFill>
            <a:round/>
            <a:headEnd/>
            <a:tailEnd type="triangle" w="med" len="med"/>
          </a:ln>
          <a:effectLst/>
        </p:spPr>
        <p:txBody>
          <a:bodyPr/>
          <a:lstStyle/>
          <a:p>
            <a:endParaRPr lang="en-US"/>
          </a:p>
        </p:txBody>
      </p:sp>
      <p:sp>
        <p:nvSpPr>
          <p:cNvPr id="149515" name="Text Box 11"/>
          <p:cNvSpPr txBox="1">
            <a:spLocks noChangeArrowheads="1"/>
          </p:cNvSpPr>
          <p:nvPr/>
        </p:nvSpPr>
        <p:spPr bwMode="auto">
          <a:xfrm>
            <a:off x="1828800" y="3581400"/>
            <a:ext cx="5638800" cy="636588"/>
          </a:xfrm>
          <a:prstGeom prst="rect">
            <a:avLst/>
          </a:prstGeom>
          <a:noFill/>
          <a:ln w="57150">
            <a:solidFill>
              <a:srgbClr val="0000FF"/>
            </a:solidFill>
            <a:miter lim="800000"/>
            <a:headEnd/>
            <a:tailEnd/>
          </a:ln>
          <a:effectLst/>
        </p:spPr>
        <p:txBody>
          <a:bodyPr>
            <a:spAutoFit/>
          </a:bodyPr>
          <a:lstStyle/>
          <a:p>
            <a:pPr algn="ctr">
              <a:spcBef>
                <a:spcPct val="50000"/>
              </a:spcBef>
            </a:pPr>
            <a:r>
              <a:rPr lang="en-US" sz="3200" b="1"/>
              <a:t>Để cây con phát triển tốt.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9513"/>
                                        </p:tgtEl>
                                        <p:attrNameLst>
                                          <p:attrName>style.visibility</p:attrName>
                                        </p:attrNameLst>
                                      </p:cBhvr>
                                      <p:to>
                                        <p:strVal val="visible"/>
                                      </p:to>
                                    </p:set>
                                    <p:anim calcmode="lin" valueType="num">
                                      <p:cBhvr additive="base">
                                        <p:cTn id="7" dur="500" fill="hold"/>
                                        <p:tgtEl>
                                          <p:spTgt spid="149513"/>
                                        </p:tgtEl>
                                        <p:attrNameLst>
                                          <p:attrName>ppt_x</p:attrName>
                                        </p:attrNameLst>
                                      </p:cBhvr>
                                      <p:tavLst>
                                        <p:tav tm="0">
                                          <p:val>
                                            <p:strVal val="#ppt_x"/>
                                          </p:val>
                                        </p:tav>
                                        <p:tav tm="100000">
                                          <p:val>
                                            <p:strVal val="#ppt_x"/>
                                          </p:val>
                                        </p:tav>
                                      </p:tavLst>
                                    </p:anim>
                                    <p:anim calcmode="lin" valueType="num">
                                      <p:cBhvr additive="base">
                                        <p:cTn id="8" dur="500" fill="hold"/>
                                        <p:tgtEl>
                                          <p:spTgt spid="1495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6" fill="hold" grpId="0" nodeType="clickEffect">
                                  <p:stCondLst>
                                    <p:cond delay="0"/>
                                  </p:stCondLst>
                                  <p:childTnLst>
                                    <p:set>
                                      <p:cBhvr>
                                        <p:cTn id="12" dur="1" fill="hold">
                                          <p:stCondLst>
                                            <p:cond delay="0"/>
                                          </p:stCondLst>
                                        </p:cTn>
                                        <p:tgtEl>
                                          <p:spTgt spid="149514"/>
                                        </p:tgtEl>
                                        <p:attrNameLst>
                                          <p:attrName>style.visibility</p:attrName>
                                        </p:attrNameLst>
                                      </p:cBhvr>
                                      <p:to>
                                        <p:strVal val="visible"/>
                                      </p:to>
                                    </p:set>
                                    <p:animEffect transition="in" filter="strips(downRight)">
                                      <p:cBhvr>
                                        <p:cTn id="13" dur="500"/>
                                        <p:tgtEl>
                                          <p:spTgt spid="149514"/>
                                        </p:tgtEl>
                                      </p:cBhvr>
                                    </p:animEffect>
                                  </p:childTnLst>
                                  <p:subTnLst>
                                    <p:audio>
                                      <p:cMediaNode>
                                        <p:cTn display="0" masterRel="sameClick">
                                          <p:stCondLst>
                                            <p:cond evt="begin" delay="0">
                                              <p:tn val="11"/>
                                            </p:cond>
                                          </p:stCondLst>
                                          <p:endCondLst>
                                            <p:cond evt="onStopAudio" delay="0">
                                              <p:tgtEl>
                                                <p:sldTgt/>
                                              </p:tgtEl>
                                            </p:cond>
                                          </p:endCondLst>
                                        </p:cTn>
                                        <p:tgtEl>
                                          <p:sndTgt r:embed="rId2" name="chimes.wav" builtIn="1"/>
                                        </p:tgtEl>
                                      </p:cMediaNode>
                                    </p:audio>
                                  </p:sub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49515"/>
                                        </p:tgtEl>
                                        <p:attrNameLst>
                                          <p:attrName>style.visibility</p:attrName>
                                        </p:attrNameLst>
                                      </p:cBhvr>
                                      <p:to>
                                        <p:strVal val="visible"/>
                                      </p:to>
                                    </p:set>
                                    <p:anim calcmode="lin" valueType="num">
                                      <p:cBhvr additive="base">
                                        <p:cTn id="18" dur="500" fill="hold"/>
                                        <p:tgtEl>
                                          <p:spTgt spid="149515"/>
                                        </p:tgtEl>
                                        <p:attrNameLst>
                                          <p:attrName>ppt_x</p:attrName>
                                        </p:attrNameLst>
                                      </p:cBhvr>
                                      <p:tavLst>
                                        <p:tav tm="0">
                                          <p:val>
                                            <p:strVal val="#ppt_x"/>
                                          </p:val>
                                        </p:tav>
                                        <p:tav tm="100000">
                                          <p:val>
                                            <p:strVal val="#ppt_x"/>
                                          </p:val>
                                        </p:tav>
                                      </p:tavLst>
                                    </p:anim>
                                    <p:anim calcmode="lin" valueType="num">
                                      <p:cBhvr additive="base">
                                        <p:cTn id="19" dur="500" fill="hold"/>
                                        <p:tgtEl>
                                          <p:spTgt spid="1495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513" grpId="0" animBg="1"/>
      <p:bldP spid="149514" grpId="0" animBg="1"/>
      <p:bldP spid="149515"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3906" name="Rectangle 2"/>
          <p:cNvSpPr>
            <a:spLocks noChangeArrowheads="1"/>
          </p:cNvSpPr>
          <p:nvPr/>
        </p:nvSpPr>
        <p:spPr bwMode="auto">
          <a:xfrm>
            <a:off x="3352800" y="152400"/>
            <a:ext cx="2209800" cy="381000"/>
          </a:xfrm>
          <a:prstGeom prst="rect">
            <a:avLst/>
          </a:prstGeom>
          <a:noFill/>
          <a:ln w="9525">
            <a:noFill/>
            <a:miter lim="800000"/>
            <a:headEnd/>
            <a:tailEnd/>
          </a:ln>
          <a:effectLst/>
        </p:spPr>
        <p:txBody>
          <a:bodyPr anchor="ctr"/>
          <a:lstStyle/>
          <a:p>
            <a:pPr algn="ctr"/>
            <a:endParaRPr lang="vi-VN" sz="1600" b="1"/>
          </a:p>
        </p:txBody>
      </p:sp>
      <p:pic>
        <p:nvPicPr>
          <p:cNvPr id="123907" name="Picture 3" descr="1"/>
          <p:cNvPicPr>
            <a:picLocks noChangeAspect="1" noChangeArrowheads="1"/>
          </p:cNvPicPr>
          <p:nvPr/>
        </p:nvPicPr>
        <p:blipFill>
          <a:blip r:embed="rId2"/>
          <a:srcRect/>
          <a:stretch>
            <a:fillRect/>
          </a:stretch>
        </p:blipFill>
        <p:spPr bwMode="auto">
          <a:xfrm>
            <a:off x="0" y="1066800"/>
            <a:ext cx="9144000" cy="5791200"/>
          </a:xfrm>
          <a:prstGeom prst="rect">
            <a:avLst/>
          </a:prstGeom>
          <a:noFill/>
        </p:spPr>
      </p:pic>
      <p:sp>
        <p:nvSpPr>
          <p:cNvPr id="123909" name="Rectangle 5"/>
          <p:cNvSpPr>
            <a:spLocks noChangeArrowheads="1"/>
          </p:cNvSpPr>
          <p:nvPr/>
        </p:nvSpPr>
        <p:spPr bwMode="auto">
          <a:xfrm>
            <a:off x="1676400" y="304800"/>
            <a:ext cx="5181600" cy="533400"/>
          </a:xfrm>
          <a:prstGeom prst="rect">
            <a:avLst/>
          </a:prstGeom>
          <a:noFill/>
          <a:ln w="9525">
            <a:noFill/>
            <a:miter lim="800000"/>
            <a:headEnd/>
            <a:tailEnd/>
          </a:ln>
          <a:effectLst/>
        </p:spPr>
        <p:txBody>
          <a:bodyPr wrap="none" anchor="ctr"/>
          <a:lstStyle/>
          <a:p>
            <a:pPr algn="ctr"/>
            <a:endParaRPr lang="en-US" b="1"/>
          </a:p>
          <a:p>
            <a:pPr algn="ctr"/>
            <a:endParaRPr lang="en-US" b="1"/>
          </a:p>
          <a:p>
            <a:pPr algn="ctr"/>
            <a:r>
              <a:rPr lang="en-US" b="1">
                <a:solidFill>
                  <a:schemeClr val="tx2"/>
                </a:solidFill>
              </a:rPr>
              <a:t>BÀI 23: LÀM ĐẤT GIEO ƯƠM CÂY RỪNG</a:t>
            </a:r>
            <a:br>
              <a:rPr lang="en-US" b="1">
                <a:solidFill>
                  <a:schemeClr val="tx2"/>
                </a:solidFill>
              </a:rPr>
            </a:br>
            <a:endParaRPr lang="en-US" b="1">
              <a:solidFill>
                <a:schemeClr val="tx2"/>
              </a:solidFill>
            </a:endParaRPr>
          </a:p>
        </p:txBody>
      </p:sp>
      <p:sp>
        <p:nvSpPr>
          <p:cNvPr id="123910" name="Rectangle 6"/>
          <p:cNvSpPr>
            <a:spLocks noChangeArrowheads="1"/>
          </p:cNvSpPr>
          <p:nvPr/>
        </p:nvSpPr>
        <p:spPr bwMode="auto">
          <a:xfrm>
            <a:off x="990600" y="1447800"/>
            <a:ext cx="5257800" cy="381000"/>
          </a:xfrm>
          <a:prstGeom prst="rect">
            <a:avLst/>
          </a:prstGeom>
          <a:noFill/>
          <a:ln w="9525">
            <a:noFill/>
            <a:miter lim="800000"/>
            <a:headEnd/>
            <a:tailEnd/>
          </a:ln>
          <a:effectLst/>
        </p:spPr>
        <p:txBody>
          <a:bodyPr lIns="71689" tIns="35844" rIns="71689" bIns="35844" anchor="ctr"/>
          <a:lstStyle/>
          <a:p>
            <a:r>
              <a:rPr lang="en-US" sz="2400" b="1"/>
              <a:t>                  </a:t>
            </a:r>
            <a:br>
              <a:rPr lang="en-US" sz="2400" b="1"/>
            </a:br>
            <a:r>
              <a:rPr lang="en-US" sz="2400" b="1"/>
              <a:t>I. Lập vườn gieo ươm cây rừng:</a:t>
            </a:r>
            <a:br>
              <a:rPr lang="en-US" sz="2400" b="1"/>
            </a:br>
            <a:endParaRPr lang="en-US" sz="2400"/>
          </a:p>
        </p:txBody>
      </p:sp>
      <p:sp>
        <p:nvSpPr>
          <p:cNvPr id="123911" name="Rectangle 7"/>
          <p:cNvSpPr>
            <a:spLocks noChangeArrowheads="1"/>
          </p:cNvSpPr>
          <p:nvPr/>
        </p:nvSpPr>
        <p:spPr bwMode="auto">
          <a:xfrm>
            <a:off x="1219200" y="1905000"/>
            <a:ext cx="7010400" cy="381000"/>
          </a:xfrm>
          <a:prstGeom prst="rect">
            <a:avLst/>
          </a:prstGeom>
          <a:noFill/>
          <a:ln w="9525">
            <a:noFill/>
            <a:miter lim="800000"/>
            <a:headEnd/>
            <a:tailEnd/>
          </a:ln>
          <a:effectLst/>
        </p:spPr>
        <p:txBody>
          <a:bodyPr lIns="71689" tIns="35844" rIns="71689" bIns="35844" anchor="ctr"/>
          <a:lstStyle/>
          <a:p>
            <a:r>
              <a:rPr lang="en-US" sz="2400" b="1"/>
              <a:t>                  </a:t>
            </a:r>
            <a:br>
              <a:rPr lang="en-US" sz="2400" b="1"/>
            </a:br>
            <a:r>
              <a:rPr lang="en-US" sz="2400" b="1"/>
              <a:t>1. Điều kiện lập vườn gieo ươm cây rừng:</a:t>
            </a:r>
            <a:br>
              <a:rPr lang="en-US" sz="2400" b="1"/>
            </a:br>
            <a:endParaRPr lang="en-US" sz="2400"/>
          </a:p>
        </p:txBody>
      </p:sp>
      <p:sp>
        <p:nvSpPr>
          <p:cNvPr id="123913" name="AutoShape 9"/>
          <p:cNvSpPr>
            <a:spLocks noChangeArrowheads="1"/>
          </p:cNvSpPr>
          <p:nvPr/>
        </p:nvSpPr>
        <p:spPr bwMode="auto">
          <a:xfrm>
            <a:off x="2362200" y="2743200"/>
            <a:ext cx="5410200" cy="2286000"/>
          </a:xfrm>
          <a:prstGeom prst="cloudCallout">
            <a:avLst>
              <a:gd name="adj1" fmla="val -34329"/>
              <a:gd name="adj2" fmla="val 65278"/>
            </a:avLst>
          </a:prstGeom>
          <a:gradFill rotWithShape="1">
            <a:gsLst>
              <a:gs pos="0">
                <a:srgbClr val="FF0066"/>
              </a:gs>
              <a:gs pos="50000">
                <a:srgbClr val="FFFF00"/>
              </a:gs>
              <a:gs pos="100000">
                <a:srgbClr val="FF0066"/>
              </a:gs>
            </a:gsLst>
            <a:lin ang="5400000" scaled="1"/>
          </a:gradFill>
          <a:ln w="9525">
            <a:solidFill>
              <a:schemeClr val="tx1"/>
            </a:solidFill>
            <a:round/>
            <a:headEnd/>
            <a:tailEnd/>
          </a:ln>
          <a:effectLst/>
        </p:spPr>
        <p:txBody>
          <a:bodyPr/>
          <a:lstStyle/>
          <a:p>
            <a:pPr>
              <a:spcBef>
                <a:spcPct val="20000"/>
              </a:spcBef>
            </a:pPr>
            <a:r>
              <a:rPr lang="en-US" sz="2400" b="1"/>
              <a:t>vì sao phải chọn mặt đất bằng hay hơi dốc. Gần nguồn nước và nơi trồng rừng ?</a:t>
            </a:r>
          </a:p>
          <a:p>
            <a:pPr>
              <a:spcBef>
                <a:spcPct val="20000"/>
              </a:spcBef>
            </a:pPr>
            <a:endParaRPr lang="en-US" sz="2400" b="1"/>
          </a:p>
          <a:p>
            <a:pPr>
              <a:lnSpc>
                <a:spcPct val="80000"/>
              </a:lnSpc>
              <a:spcBef>
                <a:spcPct val="20000"/>
              </a:spcBef>
            </a:pPr>
            <a:endParaRPr lang="en-US" sz="2400" b="1"/>
          </a:p>
          <a:p>
            <a:pPr algn="ctr"/>
            <a:endParaRPr lang="en-US" sz="2400" b="1"/>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23913"/>
                                        </p:tgtEl>
                                        <p:attrNameLst>
                                          <p:attrName>style.visibility</p:attrName>
                                        </p:attrNameLst>
                                      </p:cBhvr>
                                      <p:to>
                                        <p:strVal val="visible"/>
                                      </p:to>
                                    </p:set>
                                    <p:animEffect transition="in" filter="diamond(in)">
                                      <p:cBhvr>
                                        <p:cTn id="7" dur="2000"/>
                                        <p:tgtEl>
                                          <p:spTgt spid="12391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xit" presetSubtype="4" fill="hold" grpId="1" nodeType="clickEffect">
                                  <p:stCondLst>
                                    <p:cond delay="0"/>
                                  </p:stCondLst>
                                  <p:childTnLst>
                                    <p:anim calcmode="lin" valueType="num">
                                      <p:cBhvr additive="base">
                                        <p:cTn id="11" dur="500"/>
                                        <p:tgtEl>
                                          <p:spTgt spid="123913"/>
                                        </p:tgtEl>
                                        <p:attrNameLst>
                                          <p:attrName>ppt_x</p:attrName>
                                        </p:attrNameLst>
                                      </p:cBhvr>
                                      <p:tavLst>
                                        <p:tav tm="0">
                                          <p:val>
                                            <p:strVal val="ppt_x"/>
                                          </p:val>
                                        </p:tav>
                                        <p:tav tm="100000">
                                          <p:val>
                                            <p:strVal val="ppt_x"/>
                                          </p:val>
                                        </p:tav>
                                      </p:tavLst>
                                    </p:anim>
                                    <p:anim calcmode="lin" valueType="num">
                                      <p:cBhvr additive="base">
                                        <p:cTn id="12" dur="500"/>
                                        <p:tgtEl>
                                          <p:spTgt spid="123913"/>
                                        </p:tgtEl>
                                        <p:attrNameLst>
                                          <p:attrName>ppt_y</p:attrName>
                                        </p:attrNameLst>
                                      </p:cBhvr>
                                      <p:tavLst>
                                        <p:tav tm="0">
                                          <p:val>
                                            <p:strVal val="ppt_y"/>
                                          </p:val>
                                        </p:tav>
                                        <p:tav tm="100000">
                                          <p:val>
                                            <p:strVal val="1+ppt_h/2"/>
                                          </p:val>
                                        </p:tav>
                                      </p:tavLst>
                                    </p:anim>
                                    <p:set>
                                      <p:cBhvr>
                                        <p:cTn id="13" dur="1" fill="hold">
                                          <p:stCondLst>
                                            <p:cond delay="499"/>
                                          </p:stCondLst>
                                        </p:cTn>
                                        <p:tgtEl>
                                          <p:spTgt spid="1239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13" grpId="0" animBg="1"/>
      <p:bldP spid="123913"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ChangeArrowheads="1"/>
          </p:cNvSpPr>
          <p:nvPr/>
        </p:nvSpPr>
        <p:spPr bwMode="auto">
          <a:xfrm>
            <a:off x="3352800" y="152400"/>
            <a:ext cx="2209800" cy="381000"/>
          </a:xfrm>
          <a:prstGeom prst="rect">
            <a:avLst/>
          </a:prstGeom>
          <a:noFill/>
          <a:ln w="9525">
            <a:noFill/>
            <a:miter lim="800000"/>
            <a:headEnd/>
            <a:tailEnd/>
          </a:ln>
          <a:effectLst/>
        </p:spPr>
        <p:txBody>
          <a:bodyPr anchor="ctr"/>
          <a:lstStyle/>
          <a:p>
            <a:pPr algn="ctr"/>
            <a:endParaRPr lang="vi-VN" sz="1600" b="1"/>
          </a:p>
        </p:txBody>
      </p:sp>
      <p:pic>
        <p:nvPicPr>
          <p:cNvPr id="150531" name="Picture 3" descr="1"/>
          <p:cNvPicPr>
            <a:picLocks noChangeAspect="1" noChangeArrowheads="1"/>
          </p:cNvPicPr>
          <p:nvPr/>
        </p:nvPicPr>
        <p:blipFill>
          <a:blip r:embed="rId3"/>
          <a:srcRect/>
          <a:stretch>
            <a:fillRect/>
          </a:stretch>
        </p:blipFill>
        <p:spPr bwMode="auto">
          <a:xfrm>
            <a:off x="0" y="0"/>
            <a:ext cx="9144000" cy="6858000"/>
          </a:xfrm>
          <a:prstGeom prst="rect">
            <a:avLst/>
          </a:prstGeom>
          <a:noFill/>
        </p:spPr>
      </p:pic>
      <p:sp>
        <p:nvSpPr>
          <p:cNvPr id="150532" name="Text Box 4"/>
          <p:cNvSpPr txBox="1">
            <a:spLocks noChangeArrowheads="1"/>
          </p:cNvSpPr>
          <p:nvPr/>
        </p:nvSpPr>
        <p:spPr bwMode="auto">
          <a:xfrm>
            <a:off x="1905000" y="762000"/>
            <a:ext cx="5486400" cy="1609725"/>
          </a:xfrm>
          <a:prstGeom prst="rect">
            <a:avLst/>
          </a:prstGeom>
          <a:noFill/>
          <a:ln w="57150">
            <a:solidFill>
              <a:srgbClr val="0000FF"/>
            </a:solidFill>
            <a:miter lim="800000"/>
            <a:headEnd/>
            <a:tailEnd/>
          </a:ln>
          <a:effectLst/>
        </p:spPr>
        <p:txBody>
          <a:bodyPr>
            <a:spAutoFit/>
          </a:bodyPr>
          <a:lstStyle/>
          <a:p>
            <a:pPr>
              <a:spcBef>
                <a:spcPct val="50000"/>
              </a:spcBef>
            </a:pPr>
            <a:r>
              <a:rPr lang="en-US" sz="2400" b="1">
                <a:solidFill>
                  <a:schemeClr val="tx2"/>
                </a:solidFill>
              </a:rPr>
              <a:t>- Mặt đất bằng hay hơi dốc.</a:t>
            </a:r>
            <a:br>
              <a:rPr lang="en-US" sz="2400" b="1">
                <a:solidFill>
                  <a:schemeClr val="tx2"/>
                </a:solidFill>
              </a:rPr>
            </a:br>
            <a:r>
              <a:rPr lang="en-US" sz="2400" b="1">
                <a:solidFill>
                  <a:schemeClr val="tx2"/>
                </a:solidFill>
              </a:rPr>
              <a:t>- Gần nguồn nước và nơi trồng rừng.</a:t>
            </a:r>
            <a:br>
              <a:rPr lang="en-US" sz="2400" b="1">
                <a:solidFill>
                  <a:schemeClr val="tx2"/>
                </a:solidFill>
              </a:rPr>
            </a:br>
            <a:r>
              <a:rPr lang="en-US" sz="2400" b="1"/>
              <a:t> </a:t>
            </a:r>
          </a:p>
        </p:txBody>
      </p:sp>
      <p:sp>
        <p:nvSpPr>
          <p:cNvPr id="150533" name="Line 5"/>
          <p:cNvSpPr>
            <a:spLocks noChangeShapeType="1"/>
          </p:cNvSpPr>
          <p:nvPr/>
        </p:nvSpPr>
        <p:spPr bwMode="auto">
          <a:xfrm>
            <a:off x="4724400" y="2514600"/>
            <a:ext cx="0" cy="1143000"/>
          </a:xfrm>
          <a:prstGeom prst="line">
            <a:avLst/>
          </a:prstGeom>
          <a:noFill/>
          <a:ln w="76200">
            <a:solidFill>
              <a:srgbClr val="FF0066"/>
            </a:solidFill>
            <a:round/>
            <a:headEnd/>
            <a:tailEnd type="triangle" w="med" len="med"/>
          </a:ln>
          <a:effectLst/>
        </p:spPr>
        <p:txBody>
          <a:bodyPr/>
          <a:lstStyle/>
          <a:p>
            <a:endParaRPr lang="en-US"/>
          </a:p>
        </p:txBody>
      </p:sp>
      <p:sp>
        <p:nvSpPr>
          <p:cNvPr id="150534" name="Text Box 6"/>
          <p:cNvSpPr txBox="1">
            <a:spLocks noChangeArrowheads="1"/>
          </p:cNvSpPr>
          <p:nvPr/>
        </p:nvSpPr>
        <p:spPr bwMode="auto">
          <a:xfrm>
            <a:off x="2209800" y="3784600"/>
            <a:ext cx="5029200" cy="1244600"/>
          </a:xfrm>
          <a:prstGeom prst="rect">
            <a:avLst/>
          </a:prstGeom>
          <a:noFill/>
          <a:ln w="57150">
            <a:solidFill>
              <a:srgbClr val="0000FF"/>
            </a:solidFill>
            <a:miter lim="800000"/>
            <a:headEnd/>
            <a:tailEnd/>
          </a:ln>
          <a:effectLst/>
        </p:spPr>
        <p:txBody>
          <a:bodyPr>
            <a:spAutoFit/>
          </a:bodyPr>
          <a:lstStyle/>
          <a:p>
            <a:pPr>
              <a:spcBef>
                <a:spcPct val="20000"/>
              </a:spcBef>
            </a:pPr>
            <a:r>
              <a:rPr lang="en-US" sz="2400" b="1"/>
              <a:t>Giảm công vận chuyển nước tưới và vận chuyển cây con đến nơi trồng rừng được dễ dàng.</a:t>
            </a:r>
            <a:endParaRPr lang="en-US" sz="24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0532"/>
                                        </p:tgtEl>
                                        <p:attrNameLst>
                                          <p:attrName>style.visibility</p:attrName>
                                        </p:attrNameLst>
                                      </p:cBhvr>
                                      <p:to>
                                        <p:strVal val="visible"/>
                                      </p:to>
                                    </p:set>
                                    <p:anim calcmode="lin" valueType="num">
                                      <p:cBhvr additive="base">
                                        <p:cTn id="7" dur="500" fill="hold"/>
                                        <p:tgtEl>
                                          <p:spTgt spid="150532"/>
                                        </p:tgtEl>
                                        <p:attrNameLst>
                                          <p:attrName>ppt_x</p:attrName>
                                        </p:attrNameLst>
                                      </p:cBhvr>
                                      <p:tavLst>
                                        <p:tav tm="0">
                                          <p:val>
                                            <p:strVal val="#ppt_x"/>
                                          </p:val>
                                        </p:tav>
                                        <p:tav tm="100000">
                                          <p:val>
                                            <p:strVal val="#ppt_x"/>
                                          </p:val>
                                        </p:tav>
                                      </p:tavLst>
                                    </p:anim>
                                    <p:anim calcmode="lin" valueType="num">
                                      <p:cBhvr additive="base">
                                        <p:cTn id="8" dur="500" fill="hold"/>
                                        <p:tgtEl>
                                          <p:spTgt spid="15053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6" fill="hold" grpId="0" nodeType="clickEffect">
                                  <p:stCondLst>
                                    <p:cond delay="0"/>
                                  </p:stCondLst>
                                  <p:childTnLst>
                                    <p:set>
                                      <p:cBhvr>
                                        <p:cTn id="12" dur="1" fill="hold">
                                          <p:stCondLst>
                                            <p:cond delay="0"/>
                                          </p:stCondLst>
                                        </p:cTn>
                                        <p:tgtEl>
                                          <p:spTgt spid="150533"/>
                                        </p:tgtEl>
                                        <p:attrNameLst>
                                          <p:attrName>style.visibility</p:attrName>
                                        </p:attrNameLst>
                                      </p:cBhvr>
                                      <p:to>
                                        <p:strVal val="visible"/>
                                      </p:to>
                                    </p:set>
                                    <p:animEffect transition="in" filter="strips(downRight)">
                                      <p:cBhvr>
                                        <p:cTn id="13" dur="500"/>
                                        <p:tgtEl>
                                          <p:spTgt spid="150533"/>
                                        </p:tgtEl>
                                      </p:cBhvr>
                                    </p:animEffect>
                                  </p:childTnLst>
                                  <p:subTnLst>
                                    <p:audio>
                                      <p:cMediaNode>
                                        <p:cTn display="0" masterRel="sameClick">
                                          <p:stCondLst>
                                            <p:cond evt="begin" delay="0">
                                              <p:tn val="11"/>
                                            </p:cond>
                                          </p:stCondLst>
                                          <p:endCondLst>
                                            <p:cond evt="onStopAudio" delay="0">
                                              <p:tgtEl>
                                                <p:sldTgt/>
                                              </p:tgtEl>
                                            </p:cond>
                                          </p:endCondLst>
                                        </p:cTn>
                                        <p:tgtEl>
                                          <p:sndTgt r:embed="rId2" name="chimes.wav" builtIn="1"/>
                                        </p:tgtEl>
                                      </p:cMediaNode>
                                    </p:audio>
                                  </p:sub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50534"/>
                                        </p:tgtEl>
                                        <p:attrNameLst>
                                          <p:attrName>style.visibility</p:attrName>
                                        </p:attrNameLst>
                                      </p:cBhvr>
                                      <p:to>
                                        <p:strVal val="visible"/>
                                      </p:to>
                                    </p:set>
                                    <p:anim calcmode="lin" valueType="num">
                                      <p:cBhvr additive="base">
                                        <p:cTn id="18" dur="500" fill="hold"/>
                                        <p:tgtEl>
                                          <p:spTgt spid="150534"/>
                                        </p:tgtEl>
                                        <p:attrNameLst>
                                          <p:attrName>ppt_x</p:attrName>
                                        </p:attrNameLst>
                                      </p:cBhvr>
                                      <p:tavLst>
                                        <p:tav tm="0">
                                          <p:val>
                                            <p:strVal val="#ppt_x"/>
                                          </p:val>
                                        </p:tav>
                                        <p:tav tm="100000">
                                          <p:val>
                                            <p:strVal val="#ppt_x"/>
                                          </p:val>
                                        </p:tav>
                                      </p:tavLst>
                                    </p:anim>
                                    <p:anim calcmode="lin" valueType="num">
                                      <p:cBhvr additive="base">
                                        <p:cTn id="19" dur="500" fill="hold"/>
                                        <p:tgtEl>
                                          <p:spTgt spid="1505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2" grpId="0" animBg="1"/>
      <p:bldP spid="150533" grpId="0" animBg="1"/>
      <p:bldP spid="15053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ChangeArrowheads="1"/>
          </p:cNvSpPr>
          <p:nvPr/>
        </p:nvSpPr>
        <p:spPr bwMode="auto">
          <a:xfrm>
            <a:off x="3352800" y="152400"/>
            <a:ext cx="2209800" cy="381000"/>
          </a:xfrm>
          <a:prstGeom prst="rect">
            <a:avLst/>
          </a:prstGeom>
          <a:noFill/>
          <a:ln w="9525">
            <a:noFill/>
            <a:miter lim="800000"/>
            <a:headEnd/>
            <a:tailEnd/>
          </a:ln>
          <a:effectLst/>
        </p:spPr>
        <p:txBody>
          <a:bodyPr anchor="ctr"/>
          <a:lstStyle/>
          <a:p>
            <a:pPr algn="ctr"/>
            <a:endParaRPr lang="vi-VN" sz="1600" b="1"/>
          </a:p>
        </p:txBody>
      </p:sp>
      <p:pic>
        <p:nvPicPr>
          <p:cNvPr id="163843" name="Picture 3" descr="1"/>
          <p:cNvPicPr>
            <a:picLocks noChangeAspect="1" noChangeArrowheads="1"/>
          </p:cNvPicPr>
          <p:nvPr/>
        </p:nvPicPr>
        <p:blipFill>
          <a:blip r:embed="rId3"/>
          <a:srcRect/>
          <a:stretch>
            <a:fillRect/>
          </a:stretch>
        </p:blipFill>
        <p:spPr bwMode="auto">
          <a:xfrm>
            <a:off x="0" y="1066800"/>
            <a:ext cx="9144000" cy="5791200"/>
          </a:xfrm>
          <a:prstGeom prst="rect">
            <a:avLst/>
          </a:prstGeom>
          <a:noFill/>
        </p:spPr>
      </p:pic>
      <p:sp>
        <p:nvSpPr>
          <p:cNvPr id="163845" name="Rectangle 5"/>
          <p:cNvSpPr>
            <a:spLocks noChangeArrowheads="1"/>
          </p:cNvSpPr>
          <p:nvPr/>
        </p:nvSpPr>
        <p:spPr bwMode="auto">
          <a:xfrm>
            <a:off x="1676400" y="304800"/>
            <a:ext cx="5181600" cy="533400"/>
          </a:xfrm>
          <a:prstGeom prst="rect">
            <a:avLst/>
          </a:prstGeom>
          <a:noFill/>
          <a:ln w="9525">
            <a:noFill/>
            <a:miter lim="800000"/>
            <a:headEnd/>
            <a:tailEnd/>
          </a:ln>
          <a:effectLst/>
        </p:spPr>
        <p:txBody>
          <a:bodyPr wrap="none" anchor="ctr"/>
          <a:lstStyle/>
          <a:p>
            <a:pPr algn="ctr"/>
            <a:endParaRPr lang="en-US" b="1"/>
          </a:p>
          <a:p>
            <a:pPr algn="ctr"/>
            <a:endParaRPr lang="en-US" b="1"/>
          </a:p>
          <a:p>
            <a:pPr algn="ctr"/>
            <a:r>
              <a:rPr lang="en-US" b="1">
                <a:solidFill>
                  <a:schemeClr val="tx2"/>
                </a:solidFill>
              </a:rPr>
              <a:t>BÀI 23: LÀM ĐẤT GIEO ƯƠM CÂY RỪNG</a:t>
            </a:r>
            <a:br>
              <a:rPr lang="en-US" b="1">
                <a:solidFill>
                  <a:schemeClr val="tx2"/>
                </a:solidFill>
              </a:rPr>
            </a:br>
            <a:endParaRPr lang="en-US" b="1">
              <a:solidFill>
                <a:schemeClr val="tx2"/>
              </a:solidFill>
            </a:endParaRPr>
          </a:p>
        </p:txBody>
      </p:sp>
      <p:sp>
        <p:nvSpPr>
          <p:cNvPr id="163847" name="Text Box 7"/>
          <p:cNvSpPr txBox="1">
            <a:spLocks noChangeArrowheads="1"/>
          </p:cNvSpPr>
          <p:nvPr/>
        </p:nvSpPr>
        <p:spPr bwMode="auto">
          <a:xfrm>
            <a:off x="2286000" y="1752600"/>
            <a:ext cx="4572000" cy="679450"/>
          </a:xfrm>
          <a:prstGeom prst="rect">
            <a:avLst/>
          </a:prstGeom>
          <a:noFill/>
          <a:ln w="38100">
            <a:solidFill>
              <a:srgbClr val="FF0066"/>
            </a:solidFill>
            <a:miter lim="800000"/>
            <a:headEnd/>
            <a:tailEnd/>
          </a:ln>
          <a:effectLst/>
        </p:spPr>
        <p:txBody>
          <a:bodyPr>
            <a:spAutoFit/>
          </a:bodyPr>
          <a:lstStyle/>
          <a:p>
            <a:pPr>
              <a:spcBef>
                <a:spcPct val="20000"/>
              </a:spcBef>
            </a:pPr>
            <a:r>
              <a:rPr lang="en-US" b="1"/>
              <a:t>Nếu đất có độ chua nhiều, đất sét ta phải làm gì để đạt yêu cầu gieo trồng? </a:t>
            </a:r>
            <a:endParaRPr lang="en-US"/>
          </a:p>
        </p:txBody>
      </p:sp>
      <p:sp>
        <p:nvSpPr>
          <p:cNvPr id="163848" name="Line 8"/>
          <p:cNvSpPr>
            <a:spLocks noChangeShapeType="1"/>
          </p:cNvSpPr>
          <p:nvPr/>
        </p:nvSpPr>
        <p:spPr bwMode="auto">
          <a:xfrm>
            <a:off x="4495800" y="2514600"/>
            <a:ext cx="0" cy="1143000"/>
          </a:xfrm>
          <a:prstGeom prst="line">
            <a:avLst/>
          </a:prstGeom>
          <a:noFill/>
          <a:ln w="76200">
            <a:solidFill>
              <a:srgbClr val="FF0066"/>
            </a:solidFill>
            <a:round/>
            <a:headEnd/>
            <a:tailEnd type="triangle" w="med" len="med"/>
          </a:ln>
          <a:effectLst/>
        </p:spPr>
        <p:txBody>
          <a:bodyPr/>
          <a:lstStyle/>
          <a:p>
            <a:endParaRPr lang="en-US"/>
          </a:p>
        </p:txBody>
      </p:sp>
      <p:sp>
        <p:nvSpPr>
          <p:cNvPr id="163851" name="Text Box 11"/>
          <p:cNvSpPr txBox="1">
            <a:spLocks noChangeArrowheads="1"/>
          </p:cNvSpPr>
          <p:nvPr/>
        </p:nvSpPr>
        <p:spPr bwMode="auto">
          <a:xfrm>
            <a:off x="2362200" y="3733800"/>
            <a:ext cx="3886200" cy="557213"/>
          </a:xfrm>
          <a:prstGeom prst="rect">
            <a:avLst/>
          </a:prstGeom>
          <a:noFill/>
          <a:ln w="38100">
            <a:solidFill>
              <a:srgbClr val="FF0066"/>
            </a:solidFill>
            <a:miter lim="800000"/>
            <a:headEnd/>
            <a:tailEnd/>
          </a:ln>
          <a:effectLst/>
        </p:spPr>
        <p:txBody>
          <a:bodyPr>
            <a:spAutoFit/>
          </a:bodyPr>
          <a:lstStyle/>
          <a:p>
            <a:pPr algn="ctr">
              <a:spcBef>
                <a:spcPct val="20000"/>
              </a:spcBef>
            </a:pPr>
            <a:r>
              <a:rPr lang="en-US" sz="2800" b="1"/>
              <a:t>Phải cải tạo đất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63848"/>
                                        </p:tgtEl>
                                        <p:attrNameLst>
                                          <p:attrName>style.visibility</p:attrName>
                                        </p:attrNameLst>
                                      </p:cBhvr>
                                      <p:to>
                                        <p:strVal val="visible"/>
                                      </p:to>
                                    </p:set>
                                    <p:animEffect transition="in" filter="strips(downRight)">
                                      <p:cBhvr>
                                        <p:cTn id="7" dur="500"/>
                                        <p:tgtEl>
                                          <p:spTgt spid="163848"/>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builtIn="1"/>
                                        </p:tgtEl>
                                      </p:cMediaNode>
                                    </p:audio>
                                  </p:sub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63851"/>
                                        </p:tgtEl>
                                        <p:attrNameLst>
                                          <p:attrName>style.visibility</p:attrName>
                                        </p:attrNameLst>
                                      </p:cBhvr>
                                      <p:to>
                                        <p:strVal val="visible"/>
                                      </p:to>
                                    </p:set>
                                    <p:anim calcmode="lin" valueType="num">
                                      <p:cBhvr additive="base">
                                        <p:cTn id="12" dur="500" fill="hold"/>
                                        <p:tgtEl>
                                          <p:spTgt spid="163851"/>
                                        </p:tgtEl>
                                        <p:attrNameLst>
                                          <p:attrName>ppt_x</p:attrName>
                                        </p:attrNameLst>
                                      </p:cBhvr>
                                      <p:tavLst>
                                        <p:tav tm="0">
                                          <p:val>
                                            <p:strVal val="#ppt_x"/>
                                          </p:val>
                                        </p:tav>
                                        <p:tav tm="100000">
                                          <p:val>
                                            <p:strVal val="#ppt_x"/>
                                          </p:val>
                                        </p:tav>
                                      </p:tavLst>
                                    </p:anim>
                                    <p:anim calcmode="lin" valueType="num">
                                      <p:cBhvr additive="base">
                                        <p:cTn id="13" dur="500" fill="hold"/>
                                        <p:tgtEl>
                                          <p:spTgt spid="16385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8" grpId="0" animBg="1"/>
      <p:bldP spid="163851"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6&quot;&gt;&lt;property id=&quot;20148&quot; value=&quot;5&quot;/&gt;&lt;property id=&quot;20300&quot; value=&quot;Slide 1&quot;/&gt;&lt;property id=&quot;20307&quot; value=&quot;275&quot;/&gt;&lt;/object&gt;&lt;object type=&quot;3&quot; unique_id=&quot;10007&quot;&gt;&lt;property id=&quot;20148&quot; value=&quot;5&quot;/&gt;&lt;property id=&quot;20300&quot; value=&quot;Slide 2&quot;/&gt;&lt;property id=&quot;20307&quot; value=&quot;292&quot;/&gt;&lt;/object&gt;&lt;object type=&quot;3&quot; unique_id=&quot;10008&quot;&gt;&lt;property id=&quot;20148&quot; value=&quot;5&quot;/&gt;&lt;property id=&quot;20300&quot; value=&quot;Slide 3&quot;/&gt;&lt;property id=&quot;20307&quot; value=&quot;368&quot;/&gt;&lt;/object&gt;&lt;object type=&quot;3&quot; unique_id=&quot;10009&quot;&gt;&lt;property id=&quot;20148&quot; value=&quot;5&quot;/&gt;&lt;property id=&quot;20300&quot; value=&quot;Slide 4&quot;/&gt;&lt;property id=&quot;20307&quot; value=&quot;295&quot;/&gt;&lt;/object&gt;&lt;object type=&quot;3&quot; unique_id=&quot;10010&quot;&gt;&lt;property id=&quot;20148&quot; value=&quot;5&quot;/&gt;&lt;property id=&quot;20300&quot; value=&quot;Slide 5&quot;/&gt;&lt;property id=&quot;20307&quot; value=&quot;333&quot;/&gt;&lt;/object&gt;&lt;object type=&quot;3&quot; unique_id=&quot;10011&quot;&gt;&lt;property id=&quot;20148&quot; value=&quot;5&quot;/&gt;&lt;property id=&quot;20300&quot; value=&quot;Slide 6&quot;/&gt;&lt;property id=&quot;20307&quot; value=&quot;336&quot;/&gt;&lt;/object&gt;&lt;object type=&quot;3&quot; unique_id=&quot;10012&quot;&gt;&lt;property id=&quot;20148&quot; value=&quot;5&quot;/&gt;&lt;property id=&quot;20300&quot; value=&quot;Slide 7&quot;/&gt;&lt;property id=&quot;20307&quot; value=&quot;302&quot;/&gt;&lt;/object&gt;&lt;object type=&quot;3&quot; unique_id=&quot;10013&quot;&gt;&lt;property id=&quot;20148&quot; value=&quot;5&quot;/&gt;&lt;property id=&quot;20300&quot; value=&quot;Slide 8&quot;/&gt;&lt;property id=&quot;20307&quot; value=&quot;338&quot;/&gt;&lt;/object&gt;&lt;object type=&quot;3&quot; unique_id=&quot;10014&quot;&gt;&lt;property id=&quot;20148&quot; value=&quot;5&quot;/&gt;&lt;property id=&quot;20300&quot; value=&quot;Slide 9&quot;/&gt;&lt;property id=&quot;20307&quot; value=&quot;357&quot;/&gt;&lt;/object&gt;&lt;object type=&quot;3&quot; unique_id=&quot;10015&quot;&gt;&lt;property id=&quot;20148&quot; value=&quot;5&quot;/&gt;&lt;property id=&quot;20300&quot; value=&quot;Slide 10 - &amp;quot;Một số mô hình vườn ươm&amp;quot;&quot;/&gt;&lt;property id=&quot;20307&quot; value=&quot;369&quot;/&gt;&lt;/object&gt;&lt;object type=&quot;3&quot; unique_id=&quot;10016&quot;&gt;&lt;property id=&quot;20148&quot; value=&quot;5&quot;/&gt;&lt;property id=&quot;20300&quot; value=&quot;Slide 11&quot;/&gt;&lt;property id=&quot;20307&quot; value=&quot;343&quot;/&gt;&lt;/object&gt;&lt;object type=&quot;3&quot; unique_id=&quot;10017&quot;&gt;&lt;property id=&quot;20148&quot; value=&quot;5&quot;/&gt;&lt;property id=&quot;20300&quot; value=&quot;Slide 12&quot;/&gt;&lt;property id=&quot;20307&quot; value=&quot;314&quot;/&gt;&lt;/object&gt;&lt;object type=&quot;3&quot; unique_id=&quot;10018&quot;&gt;&lt;property id=&quot;20148&quot; value=&quot;5&quot;/&gt;&lt;property id=&quot;20300&quot; value=&quot;Slide 13&quot;/&gt;&lt;property id=&quot;20307&quot; value=&quot;322&quot;/&gt;&lt;/object&gt;&lt;object type=&quot;3&quot; unique_id=&quot;10019&quot;&gt;&lt;property id=&quot;20148&quot; value=&quot;5&quot;/&gt;&lt;property id=&quot;20300&quot; value=&quot;Slide 14&quot;/&gt;&lt;property id=&quot;20307&quot; value=&quot;346&quot;/&gt;&lt;/object&gt;&lt;object type=&quot;3&quot; unique_id=&quot;10020&quot;&gt;&lt;property id=&quot;20148&quot; value=&quot;5&quot;/&gt;&lt;property id=&quot;20300&quot; value=&quot;Slide 15&quot;/&gt;&lt;property id=&quot;20307&quot; value=&quot;316&quot;/&gt;&lt;/object&gt;&lt;object type=&quot;3&quot; unique_id=&quot;10021&quot;&gt;&lt;property id=&quot;20148&quot; value=&quot;5&quot;/&gt;&lt;property id=&quot;20300&quot; value=&quot;Slide 16&quot;/&gt;&lt;property id=&quot;20307&quot; value=&quot;355&quot;/&gt;&lt;/object&gt;&lt;object type=&quot;3&quot; unique_id=&quot;10022&quot;&gt;&lt;property id=&quot;20148&quot; value=&quot;5&quot;/&gt;&lt;property id=&quot;20300&quot; value=&quot;Slide 17&quot;/&gt;&lt;property id=&quot;20307&quot; value=&quot;354&quot;/&gt;&lt;/object&gt;&lt;object type=&quot;3&quot; unique_id=&quot;10023&quot;&gt;&lt;property id=&quot;20148&quot; value=&quot;5&quot;/&gt;&lt;property id=&quot;20300&quot; value=&quot;Slide 18 - &amp;quot;b, bầu đất&amp;quot;&quot;/&gt;&lt;property id=&quot;20307&quot; value=&quot;358&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1542</TotalTime>
  <Words>668</Words>
  <Application>Microsoft Office PowerPoint</Application>
  <PresentationFormat>On-screen Show (4:3)</PresentationFormat>
  <Paragraphs>107</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Default Design</vt:lpstr>
      <vt:lpstr>Slide 1</vt:lpstr>
      <vt:lpstr>Slide 2</vt:lpstr>
      <vt:lpstr>Slide 3</vt:lpstr>
      <vt:lpstr>Slide 4</vt:lpstr>
      <vt:lpstr>Slide 5</vt:lpstr>
      <vt:lpstr>Slide 6</vt:lpstr>
      <vt:lpstr>Slide 7</vt:lpstr>
      <vt:lpstr>Slide 8</vt:lpstr>
      <vt:lpstr>Slide 9</vt:lpstr>
      <vt:lpstr>Một số mô hình vườn ươm</vt:lpstr>
      <vt:lpstr>Slide 11</vt:lpstr>
      <vt:lpstr>Slide 12</vt:lpstr>
      <vt:lpstr>Slide 13</vt:lpstr>
      <vt:lpstr>Slide 14</vt:lpstr>
      <vt:lpstr>Slide 15</vt:lpstr>
      <vt:lpstr>Slide 16</vt:lpstr>
      <vt:lpstr>Slide 17</vt:lpstr>
      <vt:lpstr>b, bầu đất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lê phúc long</dc:creator>
  <cp:lastModifiedBy>AnhTuan</cp:lastModifiedBy>
  <cp:revision>192</cp:revision>
  <dcterms:created xsi:type="dcterms:W3CDTF">2008-01-13T15:47:14Z</dcterms:created>
  <dcterms:modified xsi:type="dcterms:W3CDTF">2015-01-20T07:47:02Z</dcterms:modified>
</cp:coreProperties>
</file>